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68" r:id="rId4"/>
    <p:sldId id="279" r:id="rId5"/>
    <p:sldId id="278" r:id="rId6"/>
    <p:sldId id="281" r:id="rId7"/>
    <p:sldId id="265" r:id="rId8"/>
    <p:sldId id="288" r:id="rId9"/>
    <p:sldId id="282" r:id="rId10"/>
    <p:sldId id="263" r:id="rId11"/>
    <p:sldId id="283" r:id="rId12"/>
    <p:sldId id="285" r:id="rId13"/>
    <p:sldId id="286" r:id="rId14"/>
    <p:sldId id="266" r:id="rId15"/>
    <p:sldId id="289" r:id="rId16"/>
    <p:sldId id="287" r:id="rId17"/>
    <p:sldId id="290" r:id="rId18"/>
    <p:sldId id="294" r:id="rId19"/>
    <p:sldId id="292" r:id="rId20"/>
    <p:sldId id="264" r:id="rId21"/>
    <p:sldId id="291" r:id="rId22"/>
    <p:sldId id="284" r:id="rId23"/>
    <p:sldId id="293" r:id="rId24"/>
    <p:sldId id="272" r:id="rId25"/>
    <p:sldId id="262" r:id="rId26"/>
    <p:sldId id="273" r:id="rId27"/>
    <p:sldId id="274" r:id="rId28"/>
    <p:sldId id="275" r:id="rId29"/>
    <p:sldId id="276" r:id="rId30"/>
    <p:sldId id="28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7"/>
    <p:restoredTop sz="94625"/>
  </p:normalViewPr>
  <p:slideViewPr>
    <p:cSldViewPr snapToGrid="0" snapToObjects="1">
      <p:cViewPr varScale="1">
        <p:scale>
          <a:sx n="139" d="100"/>
          <a:sy n="139" d="100"/>
        </p:scale>
        <p:origin x="200"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minli/Documents/bitbucket/template/workspace/kcup/kcup/docs/Workbook1.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Users/minli/Documents/bitbucket/template/workspace/kcup/kcup/docs/Workbook1.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Users/minli/Documents/bitbucket/template/workspace/kcup/kcup/docs/Workbook1.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Users/minli/Documents/bitbucket/template/workspace/kcup/kcup/docs/Workbook1.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file:////Users/minli/Documents/bitbucket/template/workspace/kcup/kcup/docs/Workbook1.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Users/minli/Documents/bitbucket/template/workspace/kcup/kcup/docs/Workbook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2"/>
              </a:solidFill>
              <a:ln>
                <a:noFill/>
              </a:ln>
              <a:effectLst>
                <a:outerShdw blurRad="317500" algn="ctr" rotWithShape="0">
                  <a:prstClr val="black">
                    <a:alpha val="25000"/>
                  </a:prstClr>
                </a:outerShdw>
              </a:effectLst>
            </c:spPr>
          </c:dPt>
          <c:dPt>
            <c:idx val="1"/>
            <c:bubble3D val="0"/>
            <c:spPr>
              <a:solidFill>
                <a:schemeClr val="accent4"/>
              </a:solidFill>
              <a:ln>
                <a:noFill/>
              </a:ln>
              <a:effectLst>
                <a:outerShdw blurRad="317500" algn="ctr" rotWithShape="0">
                  <a:prstClr val="black">
                    <a:alpha val="25000"/>
                  </a:prstClr>
                </a:outerShdw>
              </a:effectLst>
            </c:spPr>
          </c:dPt>
          <c:dPt>
            <c:idx val="2"/>
            <c:bubble3D val="0"/>
            <c:spPr>
              <a:solidFill>
                <a:schemeClr val="accent6"/>
              </a:solidFill>
              <a:ln>
                <a:noFill/>
              </a:ln>
              <a:effectLst>
                <a:outerShdw blurRad="317500" algn="ctr" rotWithShape="0">
                  <a:prstClr val="black">
                    <a:alpha val="25000"/>
                  </a:prstClr>
                </a:outerShdw>
              </a:effectLst>
            </c:spPr>
          </c:dPt>
          <c:dPt>
            <c:idx val="3"/>
            <c:bubble3D val="0"/>
            <c:spPr>
              <a:solidFill>
                <a:schemeClr val="accent2">
                  <a:lumMod val="60000"/>
                </a:schemeClr>
              </a:solidFill>
              <a:ln>
                <a:noFill/>
              </a:ln>
              <a:effectLst>
                <a:outerShdw blurRad="317500" algn="ctr" rotWithShape="0">
                  <a:prstClr val="black">
                    <a:alpha val="25000"/>
                  </a:prstClr>
                </a:outerShdw>
              </a:effectLst>
            </c:spPr>
          </c:dPt>
          <c:dLbls>
            <c:dLbl>
              <c:idx val="1"/>
              <c:layout/>
              <c:dLblPos val="inEnd"/>
              <c:showLegendKey val="0"/>
              <c:showVal val="0"/>
              <c:showCatName val="1"/>
              <c:showSerName val="0"/>
              <c:showPercent val="1"/>
              <c:showBubbleSize val="0"/>
              <c:extLst>
                <c:ext xmlns:c15="http://schemas.microsoft.com/office/drawing/2012/chart" uri="{CE6537A1-D6FC-4f65-9D91-7224C49458BB}">
                  <c15:layout>
                    <c:manualLayout>
                      <c:w val="0.205807369564728"/>
                      <c:h val="0.25125"/>
                    </c:manualLayout>
                  </c15:layout>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15:layout/>
              </c:ext>
            </c:extLst>
          </c:dLbls>
          <c:cat>
            <c:strRef>
              <c:f>DataStat!$E$1:$E$4</c:f>
              <c:strCache>
                <c:ptCount val="4"/>
                <c:pt idx="0">
                  <c:v>smurf.</c:v>
                </c:pt>
                <c:pt idx="1">
                  <c:v>neptune.</c:v>
                </c:pt>
                <c:pt idx="2">
                  <c:v>normal.</c:v>
                </c:pt>
                <c:pt idx="3">
                  <c:v>others</c:v>
                </c:pt>
              </c:strCache>
            </c:strRef>
          </c:cat>
          <c:val>
            <c:numRef>
              <c:f>DataStat!$F$1:$F$4</c:f>
              <c:numCache>
                <c:formatCode>General</c:formatCode>
                <c:ptCount val="4"/>
                <c:pt idx="0">
                  <c:v>280790.0</c:v>
                </c:pt>
                <c:pt idx="1">
                  <c:v>107201.0</c:v>
                </c:pt>
                <c:pt idx="2">
                  <c:v>97278.0</c:v>
                </c:pt>
                <c:pt idx="3">
                  <c:v>8752.0</c:v>
                </c:pt>
              </c:numCache>
            </c:numRef>
          </c:val>
        </c:ser>
        <c:dLbls>
          <c:dLblPos val="inEnd"/>
          <c:showLegendKey val="0"/>
          <c:showVal val="0"/>
          <c:showCatName val="1"/>
          <c:showSerName val="0"/>
          <c:showPercent val="1"/>
          <c:showBubbleSize val="0"/>
          <c:showLeaderLines val="1"/>
        </c:dLbls>
        <c:firstSliceAng val="0"/>
      </c:pieChart>
      <c:spPr>
        <a:noFill/>
        <a:ln>
          <a:noFill/>
        </a:ln>
        <a:effectLst/>
      </c:spPr>
    </c:plotArea>
    <c:legend>
      <c:legendPos val="b"/>
      <c:layout/>
      <c:overlay val="0"/>
      <c:spPr>
        <a:solidFill>
          <a:schemeClr val="lt1">
            <a:alpha val="78000"/>
          </a:schemeClr>
        </a:solidFill>
        <a:ln>
          <a:noFill/>
        </a:ln>
        <a:effectLst/>
      </c:spPr>
      <c:txPr>
        <a:bodyPr rot="0" spcFirstLastPara="1" vertOverflow="ellipsis" vert="horz" wrap="square" anchor="ctr" anchorCtr="1"/>
        <a:lstStyle/>
        <a:p>
          <a:pPr>
            <a:defRPr sz="14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2"/>
          <c:order val="0"/>
          <c:tx>
            <c:strRef>
              <c:f>LogReg!$E$2</c:f>
              <c:strCache>
                <c:ptCount val="1"/>
                <c:pt idx="0">
                  <c:v>precision</c:v>
                </c:pt>
              </c:strCache>
            </c:strRef>
          </c:tx>
          <c:spPr>
            <a:solidFill>
              <a:schemeClr val="accent3"/>
            </a:solidFill>
            <a:ln>
              <a:noFill/>
            </a:ln>
            <a:effectLst/>
          </c:spPr>
          <c:invertIfNegative val="0"/>
          <c:cat>
            <c:numRef>
              <c:f>LogReg!$H$3:$H$10</c:f>
              <c:numCache>
                <c:formatCode>General</c:formatCode>
                <c:ptCount val="8"/>
                <c:pt idx="0">
                  <c:v>0.0</c:v>
                </c:pt>
                <c:pt idx="1">
                  <c:v>0.003</c:v>
                </c:pt>
                <c:pt idx="2">
                  <c:v>0.01</c:v>
                </c:pt>
                <c:pt idx="3">
                  <c:v>0.05</c:v>
                </c:pt>
                <c:pt idx="4">
                  <c:v>0.1</c:v>
                </c:pt>
                <c:pt idx="5">
                  <c:v>0.3</c:v>
                </c:pt>
                <c:pt idx="6">
                  <c:v>1.0</c:v>
                </c:pt>
                <c:pt idx="7">
                  <c:v>2.0</c:v>
                </c:pt>
              </c:numCache>
            </c:numRef>
          </c:cat>
          <c:val>
            <c:numRef>
              <c:f>LogReg!$E$3:$E$10</c:f>
              <c:numCache>
                <c:formatCode>General</c:formatCode>
                <c:ptCount val="8"/>
                <c:pt idx="0">
                  <c:v>0.995607090403</c:v>
                </c:pt>
                <c:pt idx="1">
                  <c:v>0.995826911782</c:v>
                </c:pt>
                <c:pt idx="2">
                  <c:v>0.995213351535</c:v>
                </c:pt>
                <c:pt idx="3">
                  <c:v>0.991914775944</c:v>
                </c:pt>
                <c:pt idx="4">
                  <c:v>0.938727110759</c:v>
                </c:pt>
                <c:pt idx="5">
                  <c:v>0.929348816471</c:v>
                </c:pt>
                <c:pt idx="6">
                  <c:v>0.805185368567</c:v>
                </c:pt>
                <c:pt idx="7">
                  <c:v>0.805185368567</c:v>
                </c:pt>
              </c:numCache>
            </c:numRef>
          </c:val>
        </c:ser>
        <c:ser>
          <c:idx val="1"/>
          <c:order val="1"/>
          <c:tx>
            <c:strRef>
              <c:f>LogReg!$F$2</c:f>
              <c:strCache>
                <c:ptCount val="1"/>
                <c:pt idx="0">
                  <c:v>Recall</c:v>
                </c:pt>
              </c:strCache>
            </c:strRef>
          </c:tx>
          <c:spPr>
            <a:solidFill>
              <a:schemeClr val="accent2"/>
            </a:solidFill>
            <a:ln>
              <a:noFill/>
            </a:ln>
            <a:effectLst/>
          </c:spPr>
          <c:invertIfNegative val="0"/>
          <c:cat>
            <c:numRef>
              <c:f>LogReg!$H$3:$H$10</c:f>
              <c:numCache>
                <c:formatCode>General</c:formatCode>
                <c:ptCount val="8"/>
                <c:pt idx="0">
                  <c:v>0.0</c:v>
                </c:pt>
                <c:pt idx="1">
                  <c:v>0.003</c:v>
                </c:pt>
                <c:pt idx="2">
                  <c:v>0.01</c:v>
                </c:pt>
                <c:pt idx="3">
                  <c:v>0.05</c:v>
                </c:pt>
                <c:pt idx="4">
                  <c:v>0.1</c:v>
                </c:pt>
                <c:pt idx="5">
                  <c:v>0.3</c:v>
                </c:pt>
                <c:pt idx="6">
                  <c:v>1.0</c:v>
                </c:pt>
                <c:pt idx="7">
                  <c:v>2.0</c:v>
                </c:pt>
              </c:numCache>
            </c:numRef>
          </c:cat>
          <c:val>
            <c:numRef>
              <c:f>LogReg!$F$3:$F$10</c:f>
              <c:numCache>
                <c:formatCode>General</c:formatCode>
                <c:ptCount val="8"/>
                <c:pt idx="0">
                  <c:v>0.901360028111</c:v>
                </c:pt>
                <c:pt idx="1">
                  <c:v>0.900453608906</c:v>
                </c:pt>
                <c:pt idx="2">
                  <c:v>0.90243814787</c:v>
                </c:pt>
                <c:pt idx="3">
                  <c:v>0.902350301075</c:v>
                </c:pt>
                <c:pt idx="4">
                  <c:v>0.946744876935</c:v>
                </c:pt>
                <c:pt idx="5">
                  <c:v>0.957102812695</c:v>
                </c:pt>
                <c:pt idx="6">
                  <c:v>1.0</c:v>
                </c:pt>
                <c:pt idx="7">
                  <c:v>1.0</c:v>
                </c:pt>
              </c:numCache>
            </c:numRef>
          </c:val>
        </c:ser>
        <c:ser>
          <c:idx val="0"/>
          <c:order val="2"/>
          <c:tx>
            <c:strRef>
              <c:f>LogReg!$G$2</c:f>
              <c:strCache>
                <c:ptCount val="1"/>
                <c:pt idx="0">
                  <c:v>f1</c:v>
                </c:pt>
              </c:strCache>
            </c:strRef>
          </c:tx>
          <c:spPr>
            <a:solidFill>
              <a:schemeClr val="accent1"/>
            </a:solidFill>
            <a:ln>
              <a:noFill/>
            </a:ln>
            <a:effectLst/>
          </c:spPr>
          <c:invertIfNegative val="0"/>
          <c:cat>
            <c:numRef>
              <c:f>LogReg!$H$3:$H$10</c:f>
              <c:numCache>
                <c:formatCode>General</c:formatCode>
                <c:ptCount val="8"/>
                <c:pt idx="0">
                  <c:v>0.0</c:v>
                </c:pt>
                <c:pt idx="1">
                  <c:v>0.003</c:v>
                </c:pt>
                <c:pt idx="2">
                  <c:v>0.01</c:v>
                </c:pt>
                <c:pt idx="3">
                  <c:v>0.05</c:v>
                </c:pt>
                <c:pt idx="4">
                  <c:v>0.1</c:v>
                </c:pt>
                <c:pt idx="5">
                  <c:v>0.3</c:v>
                </c:pt>
                <c:pt idx="6">
                  <c:v>1.0</c:v>
                </c:pt>
                <c:pt idx="7">
                  <c:v>2.0</c:v>
                </c:pt>
              </c:numCache>
            </c:numRef>
          </c:cat>
          <c:val>
            <c:numRef>
              <c:f>LogReg!$G$3:$G$10</c:f>
              <c:numCache>
                <c:formatCode>General</c:formatCode>
                <c:ptCount val="8"/>
                <c:pt idx="0">
                  <c:v>0.946142319743</c:v>
                </c:pt>
                <c:pt idx="1">
                  <c:v>0.945741863376</c:v>
                </c:pt>
                <c:pt idx="2">
                  <c:v>0.946557883759</c:v>
                </c:pt>
                <c:pt idx="3">
                  <c:v>0.945015148696</c:v>
                </c:pt>
                <c:pt idx="4">
                  <c:v>0.942718946504</c:v>
                </c:pt>
                <c:pt idx="5">
                  <c:v>0.943021652362</c:v>
                </c:pt>
                <c:pt idx="6">
                  <c:v>0.892080539303</c:v>
                </c:pt>
                <c:pt idx="7">
                  <c:v>0.892080539303</c:v>
                </c:pt>
              </c:numCache>
            </c:numRef>
          </c:val>
        </c:ser>
        <c:dLbls>
          <c:showLegendKey val="0"/>
          <c:showVal val="0"/>
          <c:showCatName val="0"/>
          <c:showSerName val="0"/>
          <c:showPercent val="0"/>
          <c:showBubbleSize val="0"/>
        </c:dLbls>
        <c:gapWidth val="219"/>
        <c:overlap val="-27"/>
        <c:axId val="1338400096"/>
        <c:axId val="1552815488"/>
      </c:barChart>
      <c:catAx>
        <c:axId val="13384000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Regularization</a:t>
                </a:r>
                <a:r>
                  <a:rPr lang="en-US" baseline="0"/>
                  <a:t> parameter</a:t>
                </a:r>
                <a:endParaRPr 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2815488"/>
        <c:crosses val="autoZero"/>
        <c:auto val="1"/>
        <c:lblAlgn val="ctr"/>
        <c:lblOffset val="100"/>
        <c:noMultiLvlLbl val="0"/>
      </c:catAx>
      <c:valAx>
        <c:axId val="1552815488"/>
        <c:scaling>
          <c:orientation val="minMax"/>
          <c:min val="0.6"/>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840009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DT!$D$7</c:f>
              <c:strCache>
                <c:ptCount val="1"/>
                <c:pt idx="0">
                  <c:v>Precision</c:v>
                </c:pt>
              </c:strCache>
            </c:strRef>
          </c:tx>
          <c:spPr>
            <a:solidFill>
              <a:schemeClr val="accent1"/>
            </a:solidFill>
            <a:ln>
              <a:noFill/>
            </a:ln>
            <a:effectLst/>
          </c:spPr>
          <c:invertIfNegative val="0"/>
          <c:cat>
            <c:numRef>
              <c:f>DT!$G$8:$G$14</c:f>
              <c:numCache>
                <c:formatCode>General</c:formatCode>
                <c:ptCount val="7"/>
                <c:pt idx="0">
                  <c:v>4.0</c:v>
                </c:pt>
                <c:pt idx="1">
                  <c:v>6.0</c:v>
                </c:pt>
                <c:pt idx="2">
                  <c:v>8.0</c:v>
                </c:pt>
                <c:pt idx="3">
                  <c:v>10.0</c:v>
                </c:pt>
                <c:pt idx="4">
                  <c:v>12.0</c:v>
                </c:pt>
                <c:pt idx="5">
                  <c:v>16.0</c:v>
                </c:pt>
                <c:pt idx="6">
                  <c:v>24.0</c:v>
                </c:pt>
              </c:numCache>
            </c:numRef>
          </c:cat>
          <c:val>
            <c:numRef>
              <c:f>DT!$D$8:$D$14</c:f>
              <c:numCache>
                <c:formatCode>General</c:formatCode>
                <c:ptCount val="7"/>
                <c:pt idx="0">
                  <c:v>0.995594945826</c:v>
                </c:pt>
                <c:pt idx="1">
                  <c:v>0.999063279226</c:v>
                </c:pt>
                <c:pt idx="2">
                  <c:v>0.999008196578</c:v>
                </c:pt>
                <c:pt idx="3">
                  <c:v>0.998705318221</c:v>
                </c:pt>
                <c:pt idx="4">
                  <c:v>0.998468546468</c:v>
                </c:pt>
                <c:pt idx="5">
                  <c:v>0.998596521815</c:v>
                </c:pt>
                <c:pt idx="6">
                  <c:v>0.998410611022</c:v>
                </c:pt>
              </c:numCache>
            </c:numRef>
          </c:val>
        </c:ser>
        <c:ser>
          <c:idx val="1"/>
          <c:order val="1"/>
          <c:tx>
            <c:strRef>
              <c:f>DT!$E$7</c:f>
              <c:strCache>
                <c:ptCount val="1"/>
                <c:pt idx="0">
                  <c:v>Recall</c:v>
                </c:pt>
              </c:strCache>
            </c:strRef>
          </c:tx>
          <c:spPr>
            <a:solidFill>
              <a:schemeClr val="accent2"/>
            </a:solidFill>
            <a:ln>
              <a:noFill/>
            </a:ln>
            <a:effectLst/>
          </c:spPr>
          <c:invertIfNegative val="0"/>
          <c:cat>
            <c:numRef>
              <c:f>DT!$G$8:$G$14</c:f>
              <c:numCache>
                <c:formatCode>General</c:formatCode>
                <c:ptCount val="7"/>
                <c:pt idx="0">
                  <c:v>4.0</c:v>
                </c:pt>
                <c:pt idx="1">
                  <c:v>6.0</c:v>
                </c:pt>
                <c:pt idx="2">
                  <c:v>8.0</c:v>
                </c:pt>
                <c:pt idx="3">
                  <c:v>10.0</c:v>
                </c:pt>
                <c:pt idx="4">
                  <c:v>12.0</c:v>
                </c:pt>
                <c:pt idx="5">
                  <c:v>16.0</c:v>
                </c:pt>
                <c:pt idx="6">
                  <c:v>24.0</c:v>
                </c:pt>
              </c:numCache>
            </c:numRef>
          </c:cat>
          <c:val>
            <c:numRef>
              <c:f>DT!$E$8:$E$14</c:f>
              <c:numCache>
                <c:formatCode>General</c:formatCode>
                <c:ptCount val="7"/>
                <c:pt idx="0">
                  <c:v>0.905181363702</c:v>
                </c:pt>
                <c:pt idx="1">
                  <c:v>0.907121979268</c:v>
                </c:pt>
                <c:pt idx="2">
                  <c:v>0.91300372151</c:v>
                </c:pt>
                <c:pt idx="3">
                  <c:v>0.91481655992</c:v>
                </c:pt>
                <c:pt idx="4">
                  <c:v>0.916381830088</c:v>
                </c:pt>
                <c:pt idx="5">
                  <c:v>0.9148365251</c:v>
                </c:pt>
                <c:pt idx="6">
                  <c:v>0.915535306426</c:v>
                </c:pt>
              </c:numCache>
            </c:numRef>
          </c:val>
        </c:ser>
        <c:ser>
          <c:idx val="2"/>
          <c:order val="2"/>
          <c:tx>
            <c:strRef>
              <c:f>DT!$F$7</c:f>
              <c:strCache>
                <c:ptCount val="1"/>
                <c:pt idx="0">
                  <c:v>F1</c:v>
                </c:pt>
              </c:strCache>
            </c:strRef>
          </c:tx>
          <c:spPr>
            <a:solidFill>
              <a:schemeClr val="accent3"/>
            </a:solidFill>
            <a:ln>
              <a:noFill/>
            </a:ln>
            <a:effectLst/>
          </c:spPr>
          <c:invertIfNegative val="0"/>
          <c:cat>
            <c:numRef>
              <c:f>DT!$G$8:$G$14</c:f>
              <c:numCache>
                <c:formatCode>General</c:formatCode>
                <c:ptCount val="7"/>
                <c:pt idx="0">
                  <c:v>4.0</c:v>
                </c:pt>
                <c:pt idx="1">
                  <c:v>6.0</c:v>
                </c:pt>
                <c:pt idx="2">
                  <c:v>8.0</c:v>
                </c:pt>
                <c:pt idx="3">
                  <c:v>10.0</c:v>
                </c:pt>
                <c:pt idx="4">
                  <c:v>12.0</c:v>
                </c:pt>
                <c:pt idx="5">
                  <c:v>16.0</c:v>
                </c:pt>
                <c:pt idx="6">
                  <c:v>24.0</c:v>
                </c:pt>
              </c:numCache>
            </c:numRef>
          </c:cat>
          <c:val>
            <c:numRef>
              <c:f>DT!$F$8:$F$14</c:f>
              <c:numCache>
                <c:formatCode>General</c:formatCode>
                <c:ptCount val="7"/>
                <c:pt idx="0">
                  <c:v>0.948237818664</c:v>
                </c:pt>
                <c:pt idx="1">
                  <c:v>0.950875320463</c:v>
                </c:pt>
                <c:pt idx="2">
                  <c:v>0.954071669393</c:v>
                </c:pt>
                <c:pt idx="3">
                  <c:v>0.954922098384</c:v>
                </c:pt>
                <c:pt idx="4">
                  <c:v>0.955665722085</c:v>
                </c:pt>
                <c:pt idx="5">
                  <c:v>0.954883238237</c:v>
                </c:pt>
                <c:pt idx="6">
                  <c:v>0.955178677065</c:v>
                </c:pt>
              </c:numCache>
            </c:numRef>
          </c:val>
        </c:ser>
        <c:dLbls>
          <c:showLegendKey val="0"/>
          <c:showVal val="0"/>
          <c:showCatName val="0"/>
          <c:showSerName val="0"/>
          <c:showPercent val="0"/>
          <c:showBubbleSize val="0"/>
        </c:dLbls>
        <c:gapWidth val="219"/>
        <c:overlap val="-27"/>
        <c:axId val="1171482688"/>
        <c:axId val="1450502064"/>
      </c:barChart>
      <c:catAx>
        <c:axId val="11714826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Tree Depth</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0502064"/>
        <c:crosses val="autoZero"/>
        <c:auto val="1"/>
        <c:lblAlgn val="ctr"/>
        <c:lblOffset val="100"/>
        <c:noMultiLvlLbl val="0"/>
      </c:catAx>
      <c:valAx>
        <c:axId val="1450502064"/>
        <c:scaling>
          <c:orientation val="minMax"/>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14826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Kmeans!$D$1</c:f>
              <c:strCache>
                <c:ptCount val="1"/>
                <c:pt idx="0">
                  <c:v>Precision</c:v>
                </c:pt>
              </c:strCache>
            </c:strRef>
          </c:tx>
          <c:spPr>
            <a:solidFill>
              <a:schemeClr val="accent1"/>
            </a:solidFill>
            <a:ln>
              <a:noFill/>
            </a:ln>
            <a:effectLst/>
          </c:spPr>
          <c:invertIfNegative val="0"/>
          <c:cat>
            <c:numRef>
              <c:f>Kmeans!$G$2:$G$9</c:f>
              <c:numCache>
                <c:formatCode>General</c:formatCode>
                <c:ptCount val="8"/>
                <c:pt idx="0">
                  <c:v>5.0</c:v>
                </c:pt>
                <c:pt idx="1">
                  <c:v>10.0</c:v>
                </c:pt>
                <c:pt idx="2">
                  <c:v>20.0</c:v>
                </c:pt>
                <c:pt idx="3">
                  <c:v>40.0</c:v>
                </c:pt>
                <c:pt idx="4">
                  <c:v>60.0</c:v>
                </c:pt>
                <c:pt idx="5">
                  <c:v>80.0</c:v>
                </c:pt>
                <c:pt idx="6">
                  <c:v>100.0</c:v>
                </c:pt>
                <c:pt idx="7">
                  <c:v>120.0</c:v>
                </c:pt>
              </c:numCache>
            </c:numRef>
          </c:cat>
          <c:val>
            <c:numRef>
              <c:f>Kmeans!$D$2:$D$9</c:f>
              <c:numCache>
                <c:formatCode>General</c:formatCode>
                <c:ptCount val="8"/>
                <c:pt idx="0">
                  <c:v>0.804534675491</c:v>
                </c:pt>
                <c:pt idx="1">
                  <c:v>0.994013436509</c:v>
                </c:pt>
                <c:pt idx="2">
                  <c:v>0.993891488778</c:v>
                </c:pt>
                <c:pt idx="3">
                  <c:v>0.995301433754</c:v>
                </c:pt>
                <c:pt idx="4">
                  <c:v>0.99521979567</c:v>
                </c:pt>
                <c:pt idx="5">
                  <c:v>0.994524497095</c:v>
                </c:pt>
                <c:pt idx="6">
                  <c:v>0.994788508093</c:v>
                </c:pt>
                <c:pt idx="7">
                  <c:v>0.995411736296</c:v>
                </c:pt>
              </c:numCache>
            </c:numRef>
          </c:val>
        </c:ser>
        <c:ser>
          <c:idx val="1"/>
          <c:order val="1"/>
          <c:tx>
            <c:strRef>
              <c:f>Kmeans!$E$1</c:f>
              <c:strCache>
                <c:ptCount val="1"/>
                <c:pt idx="0">
                  <c:v>Recall</c:v>
                </c:pt>
              </c:strCache>
            </c:strRef>
          </c:tx>
          <c:spPr>
            <a:solidFill>
              <a:schemeClr val="accent2"/>
            </a:solidFill>
            <a:ln>
              <a:noFill/>
            </a:ln>
            <a:effectLst/>
          </c:spPr>
          <c:invertIfNegative val="0"/>
          <c:cat>
            <c:numRef>
              <c:f>Kmeans!$G$2:$G$9</c:f>
              <c:numCache>
                <c:formatCode>General</c:formatCode>
                <c:ptCount val="8"/>
                <c:pt idx="0">
                  <c:v>5.0</c:v>
                </c:pt>
                <c:pt idx="1">
                  <c:v>10.0</c:v>
                </c:pt>
                <c:pt idx="2">
                  <c:v>20.0</c:v>
                </c:pt>
                <c:pt idx="3">
                  <c:v>40.0</c:v>
                </c:pt>
                <c:pt idx="4">
                  <c:v>60.0</c:v>
                </c:pt>
                <c:pt idx="5">
                  <c:v>80.0</c:v>
                </c:pt>
                <c:pt idx="6">
                  <c:v>100.0</c:v>
                </c:pt>
                <c:pt idx="7">
                  <c:v>120.0</c:v>
                </c:pt>
              </c:numCache>
            </c:numRef>
          </c:cat>
          <c:val>
            <c:numRef>
              <c:f>Kmeans!$E$2:$E$9</c:f>
              <c:numCache>
                <c:formatCode>General</c:formatCode>
                <c:ptCount val="8"/>
                <c:pt idx="0">
                  <c:v>0.984870386047</c:v>
                </c:pt>
                <c:pt idx="1">
                  <c:v>0.895059017074</c:v>
                </c:pt>
                <c:pt idx="2">
                  <c:v>0.897223242665</c:v>
                </c:pt>
                <c:pt idx="3">
                  <c:v>0.805247648102</c:v>
                </c:pt>
                <c:pt idx="4">
                  <c:v>0.805563097957</c:v>
                </c:pt>
                <c:pt idx="5">
                  <c:v>0.807216214921</c:v>
                </c:pt>
                <c:pt idx="6">
                  <c:v>0.805650944752</c:v>
                </c:pt>
                <c:pt idx="7">
                  <c:v>0.806505454487</c:v>
                </c:pt>
              </c:numCache>
            </c:numRef>
          </c:val>
        </c:ser>
        <c:ser>
          <c:idx val="2"/>
          <c:order val="2"/>
          <c:tx>
            <c:strRef>
              <c:f>Kmeans!$F$1</c:f>
              <c:strCache>
                <c:ptCount val="1"/>
                <c:pt idx="0">
                  <c:v>F1</c:v>
                </c:pt>
              </c:strCache>
            </c:strRef>
          </c:tx>
          <c:spPr>
            <a:solidFill>
              <a:schemeClr val="accent3"/>
            </a:solidFill>
            <a:ln>
              <a:noFill/>
            </a:ln>
            <a:effectLst/>
          </c:spPr>
          <c:invertIfNegative val="0"/>
          <c:cat>
            <c:numRef>
              <c:f>Kmeans!$G$2:$G$9</c:f>
              <c:numCache>
                <c:formatCode>General</c:formatCode>
                <c:ptCount val="8"/>
                <c:pt idx="0">
                  <c:v>5.0</c:v>
                </c:pt>
                <c:pt idx="1">
                  <c:v>10.0</c:v>
                </c:pt>
                <c:pt idx="2">
                  <c:v>20.0</c:v>
                </c:pt>
                <c:pt idx="3">
                  <c:v>40.0</c:v>
                </c:pt>
                <c:pt idx="4">
                  <c:v>60.0</c:v>
                </c:pt>
                <c:pt idx="5">
                  <c:v>80.0</c:v>
                </c:pt>
                <c:pt idx="6">
                  <c:v>100.0</c:v>
                </c:pt>
                <c:pt idx="7">
                  <c:v>120.0</c:v>
                </c:pt>
              </c:numCache>
            </c:numRef>
          </c:cat>
          <c:val>
            <c:numRef>
              <c:f>Kmeans!$F$2:$F$9</c:f>
              <c:numCache>
                <c:formatCode>General</c:formatCode>
                <c:ptCount val="8"/>
                <c:pt idx="0">
                  <c:v>0.885615441099</c:v>
                </c:pt>
                <c:pt idx="1">
                  <c:v>0.941944484716</c:v>
                </c:pt>
                <c:pt idx="2">
                  <c:v>0.943086666918</c:v>
                </c:pt>
                <c:pt idx="3">
                  <c:v>0.890244144699</c:v>
                </c:pt>
                <c:pt idx="4">
                  <c:v>0.890404217616</c:v>
                </c:pt>
                <c:pt idx="5">
                  <c:v>0.891134106964</c:v>
                </c:pt>
                <c:pt idx="6">
                  <c:v>0.890285202435</c:v>
                </c:pt>
                <c:pt idx="7">
                  <c:v>0.891056480164</c:v>
                </c:pt>
              </c:numCache>
            </c:numRef>
          </c:val>
        </c:ser>
        <c:dLbls>
          <c:showLegendKey val="0"/>
          <c:showVal val="0"/>
          <c:showCatName val="0"/>
          <c:showSerName val="0"/>
          <c:showPercent val="0"/>
          <c:showBubbleSize val="0"/>
        </c:dLbls>
        <c:gapWidth val="219"/>
        <c:overlap val="-27"/>
        <c:axId val="1558293488"/>
        <c:axId val="1552130768"/>
      </c:barChart>
      <c:catAx>
        <c:axId val="15582934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a:t>
                </a:r>
                <a:r>
                  <a:rPr lang="en-US" baseline="0"/>
                  <a:t> of clusters</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2130768"/>
        <c:crosses val="autoZero"/>
        <c:auto val="1"/>
        <c:lblAlgn val="ctr"/>
        <c:lblOffset val="100"/>
        <c:noMultiLvlLbl val="0"/>
      </c:catAx>
      <c:valAx>
        <c:axId val="1552130768"/>
        <c:scaling>
          <c:orientation val="minMax"/>
          <c:min val="0.6"/>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82934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overall!$H$35</c:f>
              <c:strCache>
                <c:ptCount val="1"/>
                <c:pt idx="0">
                  <c:v>LogReg</c:v>
                </c:pt>
              </c:strCache>
            </c:strRef>
          </c:tx>
          <c:spPr>
            <a:solidFill>
              <a:schemeClr val="accent1"/>
            </a:solidFill>
            <a:ln>
              <a:noFill/>
            </a:ln>
            <a:effectLst/>
          </c:spPr>
          <c:invertIfNegative val="0"/>
          <c:cat>
            <c:strRef>
              <c:f>overall!$I$34:$J$34</c:f>
              <c:strCache>
                <c:ptCount val="2"/>
                <c:pt idx="0">
                  <c:v>Train</c:v>
                </c:pt>
                <c:pt idx="1">
                  <c:v>Test</c:v>
                </c:pt>
              </c:strCache>
            </c:strRef>
          </c:cat>
          <c:val>
            <c:numRef>
              <c:f>overall!$I$35:$J$35</c:f>
              <c:numCache>
                <c:formatCode>General</c:formatCode>
                <c:ptCount val="2"/>
                <c:pt idx="0">
                  <c:v>18.5</c:v>
                </c:pt>
                <c:pt idx="1">
                  <c:v>0.148</c:v>
                </c:pt>
              </c:numCache>
            </c:numRef>
          </c:val>
        </c:ser>
        <c:ser>
          <c:idx val="1"/>
          <c:order val="1"/>
          <c:tx>
            <c:strRef>
              <c:f>overall!$H$36</c:f>
              <c:strCache>
                <c:ptCount val="1"/>
                <c:pt idx="0">
                  <c:v>DT</c:v>
                </c:pt>
              </c:strCache>
            </c:strRef>
          </c:tx>
          <c:spPr>
            <a:solidFill>
              <a:schemeClr val="accent2"/>
            </a:solidFill>
            <a:ln>
              <a:noFill/>
            </a:ln>
            <a:effectLst/>
          </c:spPr>
          <c:invertIfNegative val="0"/>
          <c:cat>
            <c:strRef>
              <c:f>overall!$I$34:$J$34</c:f>
              <c:strCache>
                <c:ptCount val="2"/>
                <c:pt idx="0">
                  <c:v>Train</c:v>
                </c:pt>
                <c:pt idx="1">
                  <c:v>Test</c:v>
                </c:pt>
              </c:strCache>
            </c:strRef>
          </c:cat>
          <c:val>
            <c:numRef>
              <c:f>overall!$I$36:$J$36</c:f>
              <c:numCache>
                <c:formatCode>General</c:formatCode>
                <c:ptCount val="2"/>
                <c:pt idx="0">
                  <c:v>25.2</c:v>
                </c:pt>
                <c:pt idx="1">
                  <c:v>6.03</c:v>
                </c:pt>
              </c:numCache>
            </c:numRef>
          </c:val>
        </c:ser>
        <c:ser>
          <c:idx val="2"/>
          <c:order val="2"/>
          <c:tx>
            <c:strRef>
              <c:f>overall!$H$37</c:f>
              <c:strCache>
                <c:ptCount val="1"/>
                <c:pt idx="0">
                  <c:v>Kmeans</c:v>
                </c:pt>
              </c:strCache>
            </c:strRef>
          </c:tx>
          <c:spPr>
            <a:solidFill>
              <a:schemeClr val="accent3"/>
            </a:solidFill>
            <a:ln>
              <a:noFill/>
            </a:ln>
            <a:effectLst/>
          </c:spPr>
          <c:invertIfNegative val="0"/>
          <c:cat>
            <c:strRef>
              <c:f>overall!$I$34:$J$34</c:f>
              <c:strCache>
                <c:ptCount val="2"/>
                <c:pt idx="0">
                  <c:v>Train</c:v>
                </c:pt>
                <c:pt idx="1">
                  <c:v>Test</c:v>
                </c:pt>
              </c:strCache>
            </c:strRef>
          </c:cat>
          <c:val>
            <c:numRef>
              <c:f>overall!$I$37:$J$37</c:f>
              <c:numCache>
                <c:formatCode>General</c:formatCode>
                <c:ptCount val="2"/>
                <c:pt idx="0">
                  <c:v>5.118</c:v>
                </c:pt>
                <c:pt idx="1">
                  <c:v>0.58</c:v>
                </c:pt>
              </c:numCache>
            </c:numRef>
          </c:val>
        </c:ser>
        <c:dLbls>
          <c:showLegendKey val="0"/>
          <c:showVal val="0"/>
          <c:showCatName val="0"/>
          <c:showSerName val="0"/>
          <c:showPercent val="0"/>
          <c:showBubbleSize val="0"/>
        </c:dLbls>
        <c:gapWidth val="219"/>
        <c:overlap val="-27"/>
        <c:axId val="1204207232"/>
        <c:axId val="1204209008"/>
      </c:barChart>
      <c:catAx>
        <c:axId val="1204207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04209008"/>
        <c:crosses val="autoZero"/>
        <c:auto val="1"/>
        <c:lblAlgn val="ctr"/>
        <c:lblOffset val="100"/>
        <c:noMultiLvlLbl val="0"/>
      </c:catAx>
      <c:valAx>
        <c:axId val="12042090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Time(Sec)</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0420723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overall!$C$2</c:f>
              <c:strCache>
                <c:ptCount val="1"/>
                <c:pt idx="0">
                  <c:v>LogReg</c:v>
                </c:pt>
              </c:strCache>
            </c:strRef>
          </c:tx>
          <c:spPr>
            <a:solidFill>
              <a:schemeClr val="accent1"/>
            </a:solidFill>
            <a:ln>
              <a:noFill/>
            </a:ln>
            <a:effectLst/>
          </c:spPr>
          <c:invertIfNegative val="0"/>
          <c:cat>
            <c:strRef>
              <c:f>overall!$D$1:$F$1</c:f>
              <c:strCache>
                <c:ptCount val="3"/>
                <c:pt idx="0">
                  <c:v>Precision</c:v>
                </c:pt>
                <c:pt idx="1">
                  <c:v>Recall</c:v>
                </c:pt>
                <c:pt idx="2">
                  <c:v>F1</c:v>
                </c:pt>
              </c:strCache>
            </c:strRef>
          </c:cat>
          <c:val>
            <c:numRef>
              <c:f>overall!$D$2:$F$2</c:f>
              <c:numCache>
                <c:formatCode>General</c:formatCode>
                <c:ptCount val="3"/>
                <c:pt idx="0">
                  <c:v>0.995213351535</c:v>
                </c:pt>
                <c:pt idx="1">
                  <c:v>0.90243814787</c:v>
                </c:pt>
                <c:pt idx="2">
                  <c:v>0.946557883759</c:v>
                </c:pt>
              </c:numCache>
            </c:numRef>
          </c:val>
        </c:ser>
        <c:ser>
          <c:idx val="1"/>
          <c:order val="1"/>
          <c:tx>
            <c:strRef>
              <c:f>overall!$C$3</c:f>
              <c:strCache>
                <c:ptCount val="1"/>
                <c:pt idx="0">
                  <c:v>DT</c:v>
                </c:pt>
              </c:strCache>
            </c:strRef>
          </c:tx>
          <c:spPr>
            <a:solidFill>
              <a:schemeClr val="accent2"/>
            </a:solidFill>
            <a:ln>
              <a:noFill/>
            </a:ln>
            <a:effectLst/>
          </c:spPr>
          <c:invertIfNegative val="0"/>
          <c:cat>
            <c:strRef>
              <c:f>overall!$D$1:$F$1</c:f>
              <c:strCache>
                <c:ptCount val="3"/>
                <c:pt idx="0">
                  <c:v>Precision</c:v>
                </c:pt>
                <c:pt idx="1">
                  <c:v>Recall</c:v>
                </c:pt>
                <c:pt idx="2">
                  <c:v>F1</c:v>
                </c:pt>
              </c:strCache>
            </c:strRef>
          </c:cat>
          <c:val>
            <c:numRef>
              <c:f>overall!$D$3:$F$3</c:f>
              <c:numCache>
                <c:formatCode>General</c:formatCode>
                <c:ptCount val="3"/>
                <c:pt idx="0">
                  <c:v>0.998705318221</c:v>
                </c:pt>
                <c:pt idx="1">
                  <c:v>0.91481655992</c:v>
                </c:pt>
                <c:pt idx="2">
                  <c:v>0.954922098384</c:v>
                </c:pt>
              </c:numCache>
            </c:numRef>
          </c:val>
        </c:ser>
        <c:ser>
          <c:idx val="2"/>
          <c:order val="2"/>
          <c:tx>
            <c:strRef>
              <c:f>overall!$C$4</c:f>
              <c:strCache>
                <c:ptCount val="1"/>
                <c:pt idx="0">
                  <c:v>Kmeans</c:v>
                </c:pt>
              </c:strCache>
            </c:strRef>
          </c:tx>
          <c:spPr>
            <a:solidFill>
              <a:schemeClr val="accent3"/>
            </a:solidFill>
            <a:ln>
              <a:noFill/>
            </a:ln>
            <a:effectLst/>
          </c:spPr>
          <c:invertIfNegative val="0"/>
          <c:cat>
            <c:strRef>
              <c:f>overall!$D$1:$F$1</c:f>
              <c:strCache>
                <c:ptCount val="3"/>
                <c:pt idx="0">
                  <c:v>Precision</c:v>
                </c:pt>
                <c:pt idx="1">
                  <c:v>Recall</c:v>
                </c:pt>
                <c:pt idx="2">
                  <c:v>F1</c:v>
                </c:pt>
              </c:strCache>
            </c:strRef>
          </c:cat>
          <c:val>
            <c:numRef>
              <c:f>overall!$D$4:$F$4</c:f>
              <c:numCache>
                <c:formatCode>General</c:formatCode>
                <c:ptCount val="3"/>
                <c:pt idx="0">
                  <c:v>0.993891488778</c:v>
                </c:pt>
                <c:pt idx="1">
                  <c:v>0.897223242665</c:v>
                </c:pt>
                <c:pt idx="2">
                  <c:v>0.943086666918</c:v>
                </c:pt>
              </c:numCache>
            </c:numRef>
          </c:val>
        </c:ser>
        <c:dLbls>
          <c:showLegendKey val="0"/>
          <c:showVal val="0"/>
          <c:showCatName val="0"/>
          <c:showSerName val="0"/>
          <c:showPercent val="0"/>
          <c:showBubbleSize val="0"/>
        </c:dLbls>
        <c:gapWidth val="219"/>
        <c:overlap val="-27"/>
        <c:axId val="1203709152"/>
        <c:axId val="1203710928"/>
      </c:barChart>
      <c:catAx>
        <c:axId val="1203709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203710928"/>
        <c:crosses val="autoZero"/>
        <c:auto val="1"/>
        <c:lblAlgn val="ctr"/>
        <c:lblOffset val="100"/>
        <c:noMultiLvlLbl val="0"/>
      </c:catAx>
      <c:valAx>
        <c:axId val="1203710928"/>
        <c:scaling>
          <c:orientation val="minMax"/>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20370915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35BDD-E014-6846-B1C5-D9BE6D9D4B14}" type="datetimeFigureOut">
              <a:rPr lang="en-US" smtClean="0"/>
              <a:t>3/4/18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3BF5CB-E9C0-544B-91D6-3CDC5AD31EA2}" type="slidenum">
              <a:rPr lang="en-US" smtClean="0"/>
              <a:t>‹#›</a:t>
            </a:fld>
            <a:endParaRPr lang="en-US"/>
          </a:p>
        </p:txBody>
      </p:sp>
    </p:spTree>
    <p:extLst>
      <p:ext uri="{BB962C8B-B14F-4D97-AF65-F5344CB8AC3E}">
        <p14:creationId xmlns:p14="http://schemas.microsoft.com/office/powerpoint/2010/main" val="382857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D60727C-427D-8B47-B659-0D204CAFEDF3}" type="datetimeFigureOut">
              <a:rPr lang="en-US" smtClean="0"/>
              <a:t>3/3/18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A5423-BE52-B441-8808-E13D36F2CB55}" type="slidenum">
              <a:rPr lang="en-US" smtClean="0"/>
              <a:t>‹#›</a:t>
            </a:fld>
            <a:endParaRPr lang="en-US"/>
          </a:p>
        </p:txBody>
      </p:sp>
    </p:spTree>
    <p:extLst>
      <p:ext uri="{BB962C8B-B14F-4D97-AF65-F5344CB8AC3E}">
        <p14:creationId xmlns:p14="http://schemas.microsoft.com/office/powerpoint/2010/main" val="12694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60727C-427D-8B47-B659-0D204CAFEDF3}" type="datetimeFigureOut">
              <a:rPr lang="en-US" smtClean="0"/>
              <a:t>3/3/18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A5423-BE52-B441-8808-E13D36F2CB55}" type="slidenum">
              <a:rPr lang="en-US" smtClean="0"/>
              <a:t>‹#›</a:t>
            </a:fld>
            <a:endParaRPr lang="en-US"/>
          </a:p>
        </p:txBody>
      </p:sp>
    </p:spTree>
    <p:extLst>
      <p:ext uri="{BB962C8B-B14F-4D97-AF65-F5344CB8AC3E}">
        <p14:creationId xmlns:p14="http://schemas.microsoft.com/office/powerpoint/2010/main" val="271524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60727C-427D-8B47-B659-0D204CAFEDF3}" type="datetimeFigureOut">
              <a:rPr lang="en-US" smtClean="0"/>
              <a:t>3/3/18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A5423-BE52-B441-8808-E13D36F2CB55}" type="slidenum">
              <a:rPr lang="en-US" smtClean="0"/>
              <a:t>‹#›</a:t>
            </a:fld>
            <a:endParaRPr lang="en-US"/>
          </a:p>
        </p:txBody>
      </p:sp>
    </p:spTree>
    <p:extLst>
      <p:ext uri="{BB962C8B-B14F-4D97-AF65-F5344CB8AC3E}">
        <p14:creationId xmlns:p14="http://schemas.microsoft.com/office/powerpoint/2010/main" val="106462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60727C-427D-8B47-B659-0D204CAFEDF3}" type="datetimeFigureOut">
              <a:rPr lang="en-US" smtClean="0"/>
              <a:t>3/3/18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A5423-BE52-B441-8808-E13D36F2CB55}" type="slidenum">
              <a:rPr lang="en-US" smtClean="0"/>
              <a:t>‹#›</a:t>
            </a:fld>
            <a:endParaRPr lang="en-US"/>
          </a:p>
        </p:txBody>
      </p:sp>
    </p:spTree>
    <p:extLst>
      <p:ext uri="{BB962C8B-B14F-4D97-AF65-F5344CB8AC3E}">
        <p14:creationId xmlns:p14="http://schemas.microsoft.com/office/powerpoint/2010/main" val="748353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60727C-427D-8B47-B659-0D204CAFEDF3}" type="datetimeFigureOut">
              <a:rPr lang="en-US" smtClean="0"/>
              <a:t>3/3/18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A5423-BE52-B441-8808-E13D36F2CB55}" type="slidenum">
              <a:rPr lang="en-US" smtClean="0"/>
              <a:t>‹#›</a:t>
            </a:fld>
            <a:endParaRPr lang="en-US"/>
          </a:p>
        </p:txBody>
      </p:sp>
    </p:spTree>
    <p:extLst>
      <p:ext uri="{BB962C8B-B14F-4D97-AF65-F5344CB8AC3E}">
        <p14:creationId xmlns:p14="http://schemas.microsoft.com/office/powerpoint/2010/main" val="19119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D60727C-427D-8B47-B659-0D204CAFEDF3}" type="datetimeFigureOut">
              <a:rPr lang="en-US" smtClean="0"/>
              <a:t>3/3/18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A5423-BE52-B441-8808-E13D36F2CB55}" type="slidenum">
              <a:rPr lang="en-US" smtClean="0"/>
              <a:t>‹#›</a:t>
            </a:fld>
            <a:endParaRPr lang="en-US"/>
          </a:p>
        </p:txBody>
      </p:sp>
    </p:spTree>
    <p:extLst>
      <p:ext uri="{BB962C8B-B14F-4D97-AF65-F5344CB8AC3E}">
        <p14:creationId xmlns:p14="http://schemas.microsoft.com/office/powerpoint/2010/main" val="1830335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D60727C-427D-8B47-B659-0D204CAFEDF3}" type="datetimeFigureOut">
              <a:rPr lang="en-US" smtClean="0"/>
              <a:t>3/3/18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A5423-BE52-B441-8808-E13D36F2CB55}" type="slidenum">
              <a:rPr lang="en-US" smtClean="0"/>
              <a:t>‹#›</a:t>
            </a:fld>
            <a:endParaRPr lang="en-US"/>
          </a:p>
        </p:txBody>
      </p:sp>
    </p:spTree>
    <p:extLst>
      <p:ext uri="{BB962C8B-B14F-4D97-AF65-F5344CB8AC3E}">
        <p14:creationId xmlns:p14="http://schemas.microsoft.com/office/powerpoint/2010/main" val="1890098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D60727C-427D-8B47-B659-0D204CAFEDF3}" type="datetimeFigureOut">
              <a:rPr lang="en-US" smtClean="0"/>
              <a:t>3/3/18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A5423-BE52-B441-8808-E13D36F2CB55}" type="slidenum">
              <a:rPr lang="en-US" smtClean="0"/>
              <a:t>‹#›</a:t>
            </a:fld>
            <a:endParaRPr lang="en-US"/>
          </a:p>
        </p:txBody>
      </p:sp>
    </p:spTree>
    <p:extLst>
      <p:ext uri="{BB962C8B-B14F-4D97-AF65-F5344CB8AC3E}">
        <p14:creationId xmlns:p14="http://schemas.microsoft.com/office/powerpoint/2010/main" val="1300122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60727C-427D-8B47-B659-0D204CAFEDF3}" type="datetimeFigureOut">
              <a:rPr lang="en-US" smtClean="0"/>
              <a:t>3/3/18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A5423-BE52-B441-8808-E13D36F2CB55}" type="slidenum">
              <a:rPr lang="en-US" smtClean="0"/>
              <a:t>‹#›</a:t>
            </a:fld>
            <a:endParaRPr lang="en-US"/>
          </a:p>
        </p:txBody>
      </p:sp>
    </p:spTree>
    <p:extLst>
      <p:ext uri="{BB962C8B-B14F-4D97-AF65-F5344CB8AC3E}">
        <p14:creationId xmlns:p14="http://schemas.microsoft.com/office/powerpoint/2010/main" val="511942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60727C-427D-8B47-B659-0D204CAFEDF3}" type="datetimeFigureOut">
              <a:rPr lang="en-US" smtClean="0"/>
              <a:t>3/3/18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A5423-BE52-B441-8808-E13D36F2CB55}" type="slidenum">
              <a:rPr lang="en-US" smtClean="0"/>
              <a:t>‹#›</a:t>
            </a:fld>
            <a:endParaRPr lang="en-US"/>
          </a:p>
        </p:txBody>
      </p:sp>
    </p:spTree>
    <p:extLst>
      <p:ext uri="{BB962C8B-B14F-4D97-AF65-F5344CB8AC3E}">
        <p14:creationId xmlns:p14="http://schemas.microsoft.com/office/powerpoint/2010/main" val="1398763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60727C-427D-8B47-B659-0D204CAFEDF3}" type="datetimeFigureOut">
              <a:rPr lang="en-US" smtClean="0"/>
              <a:t>3/3/18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A5423-BE52-B441-8808-E13D36F2CB55}" type="slidenum">
              <a:rPr lang="en-US" smtClean="0"/>
              <a:t>‹#›</a:t>
            </a:fld>
            <a:endParaRPr lang="en-US"/>
          </a:p>
        </p:txBody>
      </p:sp>
    </p:spTree>
    <p:extLst>
      <p:ext uri="{BB962C8B-B14F-4D97-AF65-F5344CB8AC3E}">
        <p14:creationId xmlns:p14="http://schemas.microsoft.com/office/powerpoint/2010/main" val="50778672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60727C-427D-8B47-B659-0D204CAFEDF3}" type="datetimeFigureOut">
              <a:rPr lang="en-US" smtClean="0"/>
              <a:t>3/3/18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7A5423-BE52-B441-8808-E13D36F2CB55}" type="slidenum">
              <a:rPr lang="en-US" smtClean="0"/>
              <a:t>‹#›</a:t>
            </a:fld>
            <a:endParaRPr lang="en-US"/>
          </a:p>
        </p:txBody>
      </p:sp>
    </p:spTree>
    <p:extLst>
      <p:ext uri="{BB962C8B-B14F-4D97-AF65-F5344CB8AC3E}">
        <p14:creationId xmlns:p14="http://schemas.microsoft.com/office/powerpoint/2010/main" val="1225728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tiff"/><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slideLayout" Target="../slideLayouts/slideLayout2.xml"/><Relationship Id="rId9" Type="http://schemas.openxmlformats.org/officeDocument/2006/relationships/image" Target="../media/image11.png"/><Relationship Id="rId10"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9.xml.rels><?xml version="1.0" encoding="UTF-8" standalone="yes"?>
<Relationships xmlns="http://schemas.openxmlformats.org/package/2006/relationships"><Relationship Id="rId9" Type="http://schemas.openxmlformats.org/officeDocument/2006/relationships/tags" Target="../tags/tag16.xml"/><Relationship Id="rId20" Type="http://schemas.openxmlformats.org/officeDocument/2006/relationships/image" Target="../media/image33.png"/><Relationship Id="rId10" Type="http://schemas.openxmlformats.org/officeDocument/2006/relationships/tags" Target="../tags/tag17.xml"/><Relationship Id="rId11" Type="http://schemas.openxmlformats.org/officeDocument/2006/relationships/slideLayout" Target="../slideLayouts/slideLayout2.xml"/><Relationship Id="rId12" Type="http://schemas.openxmlformats.org/officeDocument/2006/relationships/image" Target="../media/image25.tiff"/><Relationship Id="rId13" Type="http://schemas.openxmlformats.org/officeDocument/2006/relationships/image" Target="../media/image26.png"/><Relationship Id="rId14" Type="http://schemas.openxmlformats.org/officeDocument/2006/relationships/image" Target="../media/image27.png"/><Relationship Id="rId15" Type="http://schemas.openxmlformats.org/officeDocument/2006/relationships/image" Target="../media/image28.png"/><Relationship Id="rId16" Type="http://schemas.openxmlformats.org/officeDocument/2006/relationships/image" Target="../media/image29.png"/><Relationship Id="rId17" Type="http://schemas.openxmlformats.org/officeDocument/2006/relationships/image" Target="../media/image30.png"/><Relationship Id="rId18" Type="http://schemas.openxmlformats.org/officeDocument/2006/relationships/image" Target="../media/image31.png"/><Relationship Id="rId19" Type="http://schemas.openxmlformats.org/officeDocument/2006/relationships/image" Target="../media/image32.png"/><Relationship Id="rId1" Type="http://schemas.openxmlformats.org/officeDocument/2006/relationships/tags" Target="../tags/tag8.xml"/><Relationship Id="rId2" Type="http://schemas.openxmlformats.org/officeDocument/2006/relationships/tags" Target="../tags/tag9.xml"/><Relationship Id="rId3" Type="http://schemas.openxmlformats.org/officeDocument/2006/relationships/tags" Target="../tags/tag10.xml"/><Relationship Id="rId4" Type="http://schemas.openxmlformats.org/officeDocument/2006/relationships/tags" Target="../tags/tag11.xml"/><Relationship Id="rId5" Type="http://schemas.openxmlformats.org/officeDocument/2006/relationships/tags" Target="../tags/tag12.xml"/><Relationship Id="rId6" Type="http://schemas.openxmlformats.org/officeDocument/2006/relationships/tags" Target="../tags/tag13.xml"/><Relationship Id="rId7" Type="http://schemas.openxmlformats.org/officeDocument/2006/relationships/tags" Target="../tags/tag14.xml"/><Relationship Id="rId8" Type="http://schemas.openxmlformats.org/officeDocument/2006/relationships/tags" Target="../tags/tag15.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 Id="rId3"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lm121/kcu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jadianes/kdd-cup-99-spark"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Intrusion detection in computer network</a:t>
            </a:r>
            <a:endParaRPr lang="en-US" dirty="0"/>
          </a:p>
        </p:txBody>
      </p:sp>
      <p:sp>
        <p:nvSpPr>
          <p:cNvPr id="4" name="Subtitle 3"/>
          <p:cNvSpPr>
            <a:spLocks noGrp="1"/>
          </p:cNvSpPr>
          <p:nvPr>
            <p:ph type="subTitle" idx="1"/>
          </p:nvPr>
        </p:nvSpPr>
        <p:spPr/>
        <p:txBody>
          <a:bodyPr/>
          <a:lstStyle/>
          <a:p>
            <a:r>
              <a:rPr lang="en-US" dirty="0" smtClean="0"/>
              <a:t>March 4</a:t>
            </a:r>
            <a:r>
              <a:rPr lang="en-US" baseline="30000" dirty="0" smtClean="0"/>
              <a:t>nd</a:t>
            </a:r>
            <a:r>
              <a:rPr lang="en-US" dirty="0" smtClean="0"/>
              <a:t> 2018</a:t>
            </a:r>
            <a:endParaRPr lang="en-US" dirty="0"/>
          </a:p>
        </p:txBody>
      </p:sp>
    </p:spTree>
    <p:extLst>
      <p:ext uri="{BB962C8B-B14F-4D97-AF65-F5344CB8AC3E}">
        <p14:creationId xmlns:p14="http://schemas.microsoft.com/office/powerpoint/2010/main" val="4655781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Logistic Regression</a:t>
            </a:r>
            <a:endParaRPr lang="en-US" dirty="0"/>
          </a:p>
        </p:txBody>
      </p:sp>
      <p:sp>
        <p:nvSpPr>
          <p:cNvPr id="3" name="Content Placeholder 2"/>
          <p:cNvSpPr>
            <a:spLocks noGrp="1"/>
          </p:cNvSpPr>
          <p:nvPr>
            <p:ph idx="1"/>
          </p:nvPr>
        </p:nvSpPr>
        <p:spPr>
          <a:xfrm>
            <a:off x="722871" y="1353014"/>
            <a:ext cx="10515600" cy="516573"/>
          </a:xfrm>
        </p:spPr>
        <p:txBody>
          <a:bodyPr/>
          <a:lstStyle/>
          <a:p>
            <a:r>
              <a:rPr lang="en-US" dirty="0" smtClean="0"/>
              <a:t>Cost function</a:t>
            </a:r>
          </a:p>
          <a:p>
            <a:pPr lvl="1"/>
            <a:endParaRPr lang="en-US" dirty="0"/>
          </a:p>
        </p:txBody>
      </p:sp>
      <p:grpSp>
        <p:nvGrpSpPr>
          <p:cNvPr id="6" name="Group 5"/>
          <p:cNvGrpSpPr/>
          <p:nvPr/>
        </p:nvGrpSpPr>
        <p:grpSpPr>
          <a:xfrm>
            <a:off x="1205774" y="1900792"/>
            <a:ext cx="7884635" cy="651510"/>
            <a:chOff x="1394255" y="2455699"/>
            <a:chExt cx="7884635" cy="651510"/>
          </a:xfrm>
        </p:grpSpPr>
        <p:pic>
          <p:nvPicPr>
            <p:cNvPr id="4" name="Picture 3"/>
            <p:cNvPicPr>
              <a:picLocks noChangeAspect="1"/>
            </p:cNvPicPr>
            <p:nvPr>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a:xfrm>
              <a:off x="2064274" y="2455699"/>
              <a:ext cx="7214616" cy="651510"/>
            </a:xfrm>
            <a:prstGeom prst="rect">
              <a:avLst/>
            </a:prstGeom>
          </p:spPr>
        </p:pic>
        <p:pic>
          <p:nvPicPr>
            <p:cNvPr id="5" name="Picture 4"/>
            <p:cNvPicPr>
              <a:picLocks noChangeAspect="1"/>
            </p:cNvPicPr>
            <p:nvPr>
              <p:custDataLst>
                <p:tags r:id="rId7"/>
              </p:custDataLst>
            </p:nvPr>
          </p:nvPicPr>
          <p:blipFill rotWithShape="1">
            <a:blip r:embed="rId10" cstate="print">
              <a:extLst>
                <a:ext uri="{28A0092B-C50C-407E-A947-70E740481C1C}">
                  <a14:useLocalDpi xmlns:a14="http://schemas.microsoft.com/office/drawing/2010/main" val="0"/>
                </a:ext>
              </a:extLst>
            </a:blip>
            <a:srcRect r="83931"/>
            <a:stretch/>
          </p:blipFill>
          <p:spPr>
            <a:xfrm>
              <a:off x="1394255" y="2455699"/>
              <a:ext cx="670019" cy="651510"/>
            </a:xfrm>
            <a:prstGeom prst="rect">
              <a:avLst/>
            </a:prstGeom>
          </p:spPr>
        </p:pic>
      </p:gr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189680" y="2689462"/>
            <a:ext cx="2146554" cy="438912"/>
          </a:xfrm>
          <a:prstGeom prst="rect">
            <a:avLst/>
          </a:prstGeom>
        </p:spPr>
      </p:pic>
      <p:pic>
        <p:nvPicPr>
          <p:cNvPr id="10" name="Picture 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395179" y="3699882"/>
            <a:ext cx="1241298" cy="306324"/>
          </a:xfrm>
          <a:prstGeom prst="rect">
            <a:avLst/>
          </a:prstGeom>
        </p:spPr>
      </p:pic>
      <p:sp>
        <p:nvSpPr>
          <p:cNvPr id="11" name="TextBox 10"/>
          <p:cNvSpPr txBox="1"/>
          <p:nvPr/>
        </p:nvSpPr>
        <p:spPr>
          <a:xfrm>
            <a:off x="1361097" y="4068488"/>
            <a:ext cx="964102" cy="400110"/>
          </a:xfrm>
          <a:prstGeom prst="rect">
            <a:avLst/>
          </a:prstGeom>
          <a:noFill/>
        </p:spPr>
        <p:txBody>
          <a:bodyPr wrap="square" rtlCol="0">
            <a:spAutoFit/>
          </a:bodyPr>
          <a:lstStyle/>
          <a:p>
            <a:r>
              <a:rPr lang="en-US" sz="2000" dirty="0" smtClean="0"/>
              <a:t>Repeat</a:t>
            </a:r>
            <a:endParaRPr lang="en-US" sz="2400" dirty="0" smtClean="0"/>
          </a:p>
        </p:txBody>
      </p:sp>
      <p:sp>
        <p:nvSpPr>
          <p:cNvPr id="13" name="Content Placeholder 2"/>
          <p:cNvSpPr txBox="1">
            <a:spLocks/>
          </p:cNvSpPr>
          <p:nvPr/>
        </p:nvSpPr>
        <p:spPr>
          <a:xfrm>
            <a:off x="838200" y="3100387"/>
            <a:ext cx="10515600" cy="5165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Gradient Descent</a:t>
            </a:r>
          </a:p>
          <a:p>
            <a:pPr lvl="1"/>
            <a:endParaRPr lang="en-US" dirty="0"/>
          </a:p>
        </p:txBody>
      </p:sp>
      <p:sp>
        <p:nvSpPr>
          <p:cNvPr id="14" name="Content Placeholder 2"/>
          <p:cNvSpPr txBox="1">
            <a:spLocks/>
          </p:cNvSpPr>
          <p:nvPr/>
        </p:nvSpPr>
        <p:spPr>
          <a:xfrm>
            <a:off x="842348" y="4804439"/>
            <a:ext cx="10515600" cy="5165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smtClean="0"/>
              <a:t>Regularization is used to prevent overfitting</a:t>
            </a:r>
            <a:endParaRPr lang="en-US" dirty="0" smtClean="0"/>
          </a:p>
          <a:p>
            <a:pPr lvl="1"/>
            <a:endParaRPr lang="en-US" dirty="0"/>
          </a:p>
        </p:txBody>
      </p:sp>
      <p:grpSp>
        <p:nvGrpSpPr>
          <p:cNvPr id="17" name="Group 16"/>
          <p:cNvGrpSpPr/>
          <p:nvPr/>
        </p:nvGrpSpPr>
        <p:grpSpPr>
          <a:xfrm>
            <a:off x="2262957" y="3959688"/>
            <a:ext cx="5001549" cy="651510"/>
            <a:chOff x="1812576" y="4359820"/>
            <a:chExt cx="5001549" cy="651510"/>
          </a:xfrm>
        </p:grpSpPr>
        <p:pic>
          <p:nvPicPr>
            <p:cNvPr id="8" name="Picture 7"/>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2015828" y="4359820"/>
              <a:ext cx="4528566" cy="651510"/>
            </a:xfrm>
            <a:prstGeom prst="rect">
              <a:avLst/>
            </a:prstGeom>
          </p:spPr>
        </p:pic>
        <p:pic>
          <p:nvPicPr>
            <p:cNvPr id="12" name="Picture 11"/>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6704397" y="4526088"/>
              <a:ext cx="109728" cy="304038"/>
            </a:xfrm>
            <a:prstGeom prst="rect">
              <a:avLst/>
            </a:prstGeom>
          </p:spPr>
        </p:pic>
        <p:pic>
          <p:nvPicPr>
            <p:cNvPr id="16" name="Picture 15"/>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rot="10800000" flipH="1">
              <a:off x="1812576" y="4526088"/>
              <a:ext cx="86498" cy="304038"/>
            </a:xfrm>
            <a:prstGeom prst="rect">
              <a:avLst/>
            </a:prstGeom>
          </p:spPr>
        </p:pic>
      </p:grpSp>
      <p:pic>
        <p:nvPicPr>
          <p:cNvPr id="18" name="Picture 17"/>
          <p:cNvPicPr>
            <a:picLocks noChangeAspect="1"/>
          </p:cNvPicPr>
          <p:nvPr/>
        </p:nvPicPr>
        <p:blipFill>
          <a:blip r:embed="rId16"/>
          <a:stretch>
            <a:fillRect/>
          </a:stretch>
        </p:blipFill>
        <p:spPr>
          <a:xfrm>
            <a:off x="7741903" y="2854054"/>
            <a:ext cx="3771900" cy="2159000"/>
          </a:xfrm>
          <a:prstGeom prst="rect">
            <a:avLst/>
          </a:prstGeom>
        </p:spPr>
      </p:pic>
    </p:spTree>
    <p:extLst>
      <p:ext uri="{BB962C8B-B14F-4D97-AF65-F5344CB8AC3E}">
        <p14:creationId xmlns:p14="http://schemas.microsoft.com/office/powerpoint/2010/main" val="142130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Implementation of binary logistic regression classifier</a:t>
            </a:r>
            <a:endParaRPr lang="en-US" sz="3600" dirty="0"/>
          </a:p>
        </p:txBody>
      </p:sp>
      <p:sp>
        <p:nvSpPr>
          <p:cNvPr id="3" name="Content Placeholder 2"/>
          <p:cNvSpPr>
            <a:spLocks noGrp="1"/>
          </p:cNvSpPr>
          <p:nvPr>
            <p:ph idx="1"/>
          </p:nvPr>
        </p:nvSpPr>
        <p:spPr/>
        <p:txBody>
          <a:bodyPr/>
          <a:lstStyle/>
          <a:p>
            <a:r>
              <a:rPr lang="en-US" dirty="0" smtClean="0"/>
              <a:t>Binary classification is used to detect abnormal connection from normal ones</a:t>
            </a:r>
          </a:p>
          <a:p>
            <a:r>
              <a:rPr lang="en-US" dirty="0" smtClean="0"/>
              <a:t>Regularization parameter can be tuned to improve f1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358388"/>
            <a:ext cx="10058400" cy="1930524"/>
          </a:xfrm>
          <a:prstGeom prst="rect">
            <a:avLst/>
          </a:prstGeom>
        </p:spPr>
      </p:pic>
    </p:spTree>
    <p:extLst>
      <p:ext uri="{BB962C8B-B14F-4D97-AF65-F5344CB8AC3E}">
        <p14:creationId xmlns:p14="http://schemas.microsoft.com/office/powerpoint/2010/main" val="1675811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Implementation of multiclass logistic regression classifier</a:t>
            </a:r>
            <a:endParaRPr lang="en-US" sz="3200" dirty="0"/>
          </a:p>
        </p:txBody>
      </p:sp>
      <p:sp>
        <p:nvSpPr>
          <p:cNvPr id="3" name="Content Placeholder 2"/>
          <p:cNvSpPr>
            <a:spLocks noGrp="1"/>
          </p:cNvSpPr>
          <p:nvPr>
            <p:ph idx="1"/>
          </p:nvPr>
        </p:nvSpPr>
        <p:spPr/>
        <p:txBody>
          <a:bodyPr/>
          <a:lstStyle/>
          <a:p>
            <a:r>
              <a:rPr lang="en-US" dirty="0" smtClean="0"/>
              <a:t>One VS All method is used to learn a multi-classification classifier</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756" y="2672366"/>
            <a:ext cx="8305800" cy="1676400"/>
          </a:xfrm>
          <a:prstGeom prst="rect">
            <a:avLst/>
          </a:prstGeom>
        </p:spPr>
      </p:pic>
    </p:spTree>
    <p:extLst>
      <p:ext uri="{BB962C8B-B14F-4D97-AF65-F5344CB8AC3E}">
        <p14:creationId xmlns:p14="http://schemas.microsoft.com/office/powerpoint/2010/main" val="1502028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of regularization parameter</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1343078183"/>
              </p:ext>
            </p:extLst>
          </p:nvPr>
        </p:nvGraphicFramePr>
        <p:xfrm>
          <a:off x="3453384" y="1522857"/>
          <a:ext cx="4572000" cy="340995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161288" y="4932807"/>
            <a:ext cx="10498580" cy="923330"/>
          </a:xfrm>
          <a:prstGeom prst="rect">
            <a:avLst/>
          </a:prstGeom>
          <a:noFill/>
        </p:spPr>
        <p:txBody>
          <a:bodyPr wrap="none" rtlCol="0">
            <a:spAutoFit/>
          </a:bodyPr>
          <a:lstStyle/>
          <a:p>
            <a:r>
              <a:rPr lang="en-US" dirty="0" smtClean="0"/>
              <a:t>It demonstrates the trade off between precision and recall. When regularization parameter is small,</a:t>
            </a:r>
          </a:p>
          <a:p>
            <a:r>
              <a:rPr lang="en-US" dirty="0" smtClean="0"/>
              <a:t>It </a:t>
            </a:r>
            <a:r>
              <a:rPr lang="en-US" dirty="0" err="1" smtClean="0"/>
              <a:t>overfits</a:t>
            </a:r>
            <a:r>
              <a:rPr lang="en-US" dirty="0" smtClean="0"/>
              <a:t> the data and achieves lower recall. When the regularization parameter is large, it </a:t>
            </a:r>
            <a:r>
              <a:rPr lang="en-US" dirty="0" err="1" smtClean="0"/>
              <a:t>underfits</a:t>
            </a:r>
            <a:r>
              <a:rPr lang="en-US" dirty="0" smtClean="0"/>
              <a:t> the data,</a:t>
            </a:r>
          </a:p>
          <a:p>
            <a:r>
              <a:rPr lang="en-US" dirty="0"/>
              <a:t>a</a:t>
            </a:r>
            <a:r>
              <a:rPr lang="en-US" dirty="0" smtClean="0"/>
              <a:t>nd drop down precision significantly. Regularization =0.01 achieves the best performance.</a:t>
            </a:r>
            <a:endParaRPr lang="en-US" dirty="0"/>
          </a:p>
        </p:txBody>
      </p:sp>
    </p:spTree>
    <p:extLst>
      <p:ext uri="{BB962C8B-B14F-4D97-AF65-F5344CB8AC3E}">
        <p14:creationId xmlns:p14="http://schemas.microsoft.com/office/powerpoint/2010/main" val="1761537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a:t>
            </a:r>
            <a:endParaRPr lang="en-US" dirty="0"/>
          </a:p>
        </p:txBody>
      </p:sp>
      <p:sp>
        <p:nvSpPr>
          <p:cNvPr id="3" name="Content Placeholder 2"/>
          <p:cNvSpPr>
            <a:spLocks noGrp="1"/>
          </p:cNvSpPr>
          <p:nvPr>
            <p:ph idx="1"/>
          </p:nvPr>
        </p:nvSpPr>
        <p:spPr>
          <a:xfrm>
            <a:off x="838200" y="1825625"/>
            <a:ext cx="7399528" cy="4351338"/>
          </a:xfrm>
        </p:spPr>
        <p:txBody>
          <a:bodyPr/>
          <a:lstStyle/>
          <a:p>
            <a:r>
              <a:rPr lang="en-US" dirty="0" smtClean="0"/>
              <a:t>Decision tree uses tree-like </a:t>
            </a:r>
            <a:r>
              <a:rPr lang="en-US" dirty="0"/>
              <a:t>model of </a:t>
            </a:r>
            <a:r>
              <a:rPr lang="en-US" dirty="0" smtClean="0"/>
              <a:t>decisions</a:t>
            </a:r>
          </a:p>
          <a:p>
            <a:pPr lvl="1"/>
            <a:r>
              <a:rPr lang="en-US" dirty="0" smtClean="0"/>
              <a:t>It visually represents decisions</a:t>
            </a:r>
          </a:p>
          <a:p>
            <a:pPr lvl="1"/>
            <a:r>
              <a:rPr lang="en-US" dirty="0" smtClean="0"/>
              <a:t>It does not transform features and is easy to explain</a:t>
            </a:r>
          </a:p>
          <a:p>
            <a:r>
              <a:rPr lang="en-US" dirty="0" smtClean="0"/>
              <a:t>It uses a recursive binary splitting to greedily choose the best split based on cost</a:t>
            </a:r>
          </a:p>
          <a:p>
            <a:pPr lvl="1"/>
            <a:r>
              <a:rPr lang="en-US" dirty="0" smtClean="0"/>
              <a:t>Gini index: a measure of purity, total variance across K classes</a:t>
            </a:r>
          </a:p>
          <a:p>
            <a:pPr lvl="1"/>
            <a:r>
              <a:rPr lang="en-US" dirty="0" smtClean="0"/>
              <a:t>Entropy: a small value indicate the node is pure</a:t>
            </a:r>
          </a:p>
          <a:p>
            <a:r>
              <a:rPr lang="en-US" dirty="0" smtClean="0"/>
              <a:t>Use pruning to trade off the subtree complexity and the fitting to training data</a:t>
            </a:r>
          </a:p>
          <a:p>
            <a:pPr lvl="1"/>
            <a:endParaRPr lang="en-US" dirty="0" smtClean="0"/>
          </a:p>
          <a:p>
            <a:endParaRPr lang="en-US" dirty="0" smtClean="0"/>
          </a:p>
        </p:txBody>
      </p:sp>
      <p:pic>
        <p:nvPicPr>
          <p:cNvPr id="4" name="Picture 3"/>
          <p:cNvPicPr>
            <a:picLocks noChangeAspect="1"/>
          </p:cNvPicPr>
          <p:nvPr/>
        </p:nvPicPr>
        <p:blipFill>
          <a:blip r:embed="rId2"/>
          <a:stretch>
            <a:fillRect/>
          </a:stretch>
        </p:blipFill>
        <p:spPr>
          <a:xfrm>
            <a:off x="8429752" y="1825625"/>
            <a:ext cx="3251200" cy="2501900"/>
          </a:xfrm>
          <a:prstGeom prst="rect">
            <a:avLst/>
          </a:prstGeom>
        </p:spPr>
      </p:pic>
    </p:spTree>
    <p:extLst>
      <p:ext uri="{BB962C8B-B14F-4D97-AF65-F5344CB8AC3E}">
        <p14:creationId xmlns:p14="http://schemas.microsoft.com/office/powerpoint/2010/main" val="532018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of Decision tree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513648"/>
            <a:ext cx="10515600" cy="2889158"/>
          </a:xfrm>
        </p:spPr>
      </p:pic>
      <p:sp>
        <p:nvSpPr>
          <p:cNvPr id="5" name="TextBox 4"/>
          <p:cNvSpPr txBox="1"/>
          <p:nvPr/>
        </p:nvSpPr>
        <p:spPr>
          <a:xfrm>
            <a:off x="463296" y="1517904"/>
            <a:ext cx="10890504" cy="830997"/>
          </a:xfrm>
          <a:prstGeom prst="rect">
            <a:avLst/>
          </a:prstGeom>
          <a:noFill/>
        </p:spPr>
        <p:txBody>
          <a:bodyPr wrap="square" rtlCol="0">
            <a:spAutoFit/>
          </a:bodyPr>
          <a:lstStyle/>
          <a:p>
            <a:pPr marL="342900" indent="-342900">
              <a:buFont typeface="Arial" charset="0"/>
              <a:buChar char="•"/>
            </a:pPr>
            <a:r>
              <a:rPr lang="en-US" sz="2400" dirty="0" smtClean="0"/>
              <a:t>Depth, bins size and </a:t>
            </a:r>
            <a:r>
              <a:rPr lang="en-US" sz="2400" dirty="0" err="1" smtClean="0"/>
              <a:t>minInstancesPerNode</a:t>
            </a:r>
            <a:r>
              <a:rPr lang="en-US" sz="2400" dirty="0" smtClean="0"/>
              <a:t> can be tuned for exploring the impact on accuracy of learned classifier.</a:t>
            </a:r>
            <a:endParaRPr lang="en-US" sz="2400" dirty="0"/>
          </a:p>
        </p:txBody>
      </p:sp>
    </p:spTree>
    <p:extLst>
      <p:ext uri="{BB962C8B-B14F-4D97-AF65-F5344CB8AC3E}">
        <p14:creationId xmlns:p14="http://schemas.microsoft.com/office/powerpoint/2010/main" val="1221986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938" y="-92075"/>
            <a:ext cx="10515600" cy="1325563"/>
          </a:xfrm>
        </p:spPr>
        <p:txBody>
          <a:bodyPr/>
          <a:lstStyle/>
          <a:p>
            <a:r>
              <a:rPr lang="en-US" dirty="0" smtClean="0"/>
              <a:t>Learned tree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4512" y="1414144"/>
            <a:ext cx="4990226" cy="517867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4536" y="1558660"/>
            <a:ext cx="4241799" cy="4726315"/>
          </a:xfrm>
          <a:prstGeom prst="rect">
            <a:avLst/>
          </a:prstGeom>
        </p:spPr>
      </p:pic>
    </p:spTree>
    <p:extLst>
      <p:ext uri="{BB962C8B-B14F-4D97-AF65-F5344CB8AC3E}">
        <p14:creationId xmlns:p14="http://schemas.microsoft.com/office/powerpoint/2010/main" val="444756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Analysis of learned tree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Feature 22,: </a:t>
            </a:r>
            <a:r>
              <a:rPr lang="en-US" dirty="0"/>
              <a:t>number of connections to the same host as the current connection in the past two </a:t>
            </a:r>
            <a:r>
              <a:rPr lang="en-US" dirty="0" smtClean="0"/>
              <a:t>seconds</a:t>
            </a:r>
          </a:p>
          <a:p>
            <a:pPr lvl="1"/>
            <a:r>
              <a:rPr lang="en-US" dirty="0" smtClean="0">
                <a:solidFill>
                  <a:schemeClr val="accent6">
                    <a:lumMod val="75000"/>
                  </a:schemeClr>
                </a:solidFill>
              </a:rPr>
              <a:t>Most normal users have few number of connections</a:t>
            </a:r>
          </a:p>
          <a:p>
            <a:r>
              <a:rPr lang="en-US" dirty="0" smtClean="0"/>
              <a:t>Feature 5, land: </a:t>
            </a:r>
            <a:r>
              <a:rPr lang="en-US" dirty="0"/>
              <a:t>1 if connection is from/to the same host/port; 0 </a:t>
            </a:r>
            <a:r>
              <a:rPr lang="en-US" dirty="0" smtClean="0"/>
              <a:t>otherwise</a:t>
            </a:r>
          </a:p>
          <a:p>
            <a:pPr lvl="1"/>
            <a:r>
              <a:rPr lang="en-US" dirty="0" smtClean="0">
                <a:solidFill>
                  <a:schemeClr val="accent6">
                    <a:lumMod val="75000"/>
                  </a:schemeClr>
                </a:solidFill>
              </a:rPr>
              <a:t>Most user land from the same host and to the same port</a:t>
            </a:r>
          </a:p>
          <a:p>
            <a:r>
              <a:rPr lang="en-US" dirty="0" smtClean="0"/>
              <a:t>Feature 11, logged_in:</a:t>
            </a:r>
            <a:r>
              <a:rPr lang="en-US" dirty="0"/>
              <a:t>1 if successfully logged in; 0 otherwise </a:t>
            </a:r>
            <a:endParaRPr lang="en-US" dirty="0" smtClean="0"/>
          </a:p>
          <a:p>
            <a:pPr lvl="1"/>
            <a:r>
              <a:rPr lang="en-US" dirty="0" smtClean="0">
                <a:solidFill>
                  <a:schemeClr val="accent6">
                    <a:lumMod val="75000"/>
                  </a:schemeClr>
                </a:solidFill>
              </a:rPr>
              <a:t>Most user can logged in successfully</a:t>
            </a:r>
          </a:p>
          <a:p>
            <a:r>
              <a:rPr lang="en-US" dirty="0" smtClean="0"/>
              <a:t>Feature 2,service:</a:t>
            </a:r>
            <a:r>
              <a:rPr lang="en-US" dirty="0"/>
              <a:t>network service on the destination, e.g., http, telnet, etc</a:t>
            </a:r>
            <a:r>
              <a:rPr lang="en-US" dirty="0" smtClean="0"/>
              <a:t>.</a:t>
            </a:r>
          </a:p>
          <a:p>
            <a:pPr lvl="1"/>
            <a:r>
              <a:rPr lang="en-US" dirty="0" smtClean="0">
                <a:solidFill>
                  <a:schemeClr val="accent6">
                    <a:lumMod val="75000"/>
                  </a:schemeClr>
                </a:solidFill>
              </a:rPr>
              <a:t>Not a </a:t>
            </a:r>
            <a:r>
              <a:rPr lang="en-US" dirty="0" err="1" smtClean="0">
                <a:solidFill>
                  <a:schemeClr val="accent6">
                    <a:lumMod val="75000"/>
                  </a:schemeClr>
                </a:solidFill>
              </a:rPr>
              <a:t>urp_i</a:t>
            </a:r>
            <a:endParaRPr lang="en-US" dirty="0" smtClean="0">
              <a:solidFill>
                <a:schemeClr val="accent6">
                  <a:lumMod val="75000"/>
                </a:schemeClr>
              </a:solidFill>
            </a:endParaRPr>
          </a:p>
          <a:p>
            <a:r>
              <a:rPr lang="en-US" dirty="0" smtClean="0"/>
              <a:t>Feature 9, </a:t>
            </a:r>
            <a:r>
              <a:rPr lang="en-US" dirty="0" err="1" smtClean="0"/>
              <a:t>hot:</a:t>
            </a:r>
            <a:r>
              <a:rPr lang="en-US" dirty="0" err="1"/>
              <a:t>number</a:t>
            </a:r>
            <a:r>
              <a:rPr lang="en-US" dirty="0"/>
              <a:t> of ``hot'' indicators</a:t>
            </a:r>
            <a:endParaRPr lang="en-US" dirty="0" smtClean="0"/>
          </a:p>
          <a:p>
            <a:r>
              <a:rPr lang="en-US" dirty="0" smtClean="0"/>
              <a:t>Feature 4,src_byte:</a:t>
            </a:r>
            <a:r>
              <a:rPr lang="en-US" dirty="0"/>
              <a:t>number of data bytes from source to </a:t>
            </a:r>
            <a:r>
              <a:rPr lang="en-US" dirty="0" smtClean="0"/>
              <a:t>destination</a:t>
            </a:r>
          </a:p>
          <a:p>
            <a:pPr lvl="1"/>
            <a:r>
              <a:rPr lang="en-US" dirty="0" smtClean="0">
                <a:solidFill>
                  <a:schemeClr val="accent6">
                    <a:lumMod val="75000"/>
                  </a:schemeClr>
                </a:solidFill>
              </a:rPr>
              <a:t>Interesting to learn that hot indicators between 0-28 and </a:t>
            </a:r>
            <a:r>
              <a:rPr lang="en-US" dirty="0" err="1" smtClean="0">
                <a:solidFill>
                  <a:schemeClr val="accent6">
                    <a:lumMod val="75000"/>
                  </a:schemeClr>
                </a:solidFill>
              </a:rPr>
              <a:t>src_byte</a:t>
            </a:r>
            <a:r>
              <a:rPr lang="en-US" dirty="0" smtClean="0">
                <a:solidFill>
                  <a:schemeClr val="accent6">
                    <a:lumMod val="75000"/>
                  </a:schemeClr>
                </a:solidFill>
              </a:rPr>
              <a:t> </a:t>
            </a:r>
            <a:r>
              <a:rPr lang="en-US" dirty="0">
                <a:solidFill>
                  <a:schemeClr val="accent6">
                    <a:lumMod val="75000"/>
                  </a:schemeClr>
                </a:solidFill>
              </a:rPr>
              <a:t> </a:t>
            </a:r>
            <a:r>
              <a:rPr lang="en-US" dirty="0" smtClean="0">
                <a:solidFill>
                  <a:schemeClr val="accent6">
                    <a:lumMod val="75000"/>
                  </a:schemeClr>
                </a:solidFill>
              </a:rPr>
              <a:t>&gt;1104 can potentially be attack.</a:t>
            </a:r>
            <a:endParaRPr lang="en-US" dirty="0">
              <a:solidFill>
                <a:schemeClr val="accent6">
                  <a:lumMod val="75000"/>
                </a:schemeClr>
              </a:solidFill>
            </a:endParaRPr>
          </a:p>
          <a:p>
            <a:pPr lvl="1"/>
            <a:endParaRPr lang="en-US" dirty="0" smtClean="0"/>
          </a:p>
          <a:p>
            <a:endParaRPr lang="en-US" dirty="0" smtClean="0"/>
          </a:p>
          <a:p>
            <a:endParaRPr lang="en-US" dirty="0"/>
          </a:p>
        </p:txBody>
      </p:sp>
    </p:spTree>
    <p:extLst>
      <p:ext uri="{BB962C8B-B14F-4D97-AF65-F5344CB8AC3E}">
        <p14:creationId xmlns:p14="http://schemas.microsoft.com/office/powerpoint/2010/main" val="1748973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829"/>
            <a:ext cx="10515600" cy="1325563"/>
          </a:xfrm>
        </p:spPr>
        <p:txBody>
          <a:bodyPr/>
          <a:lstStyle/>
          <a:p>
            <a:r>
              <a:rPr lang="en-US" dirty="0" smtClean="0"/>
              <a:t>Impact of depth of tree</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2050284298"/>
              </p:ext>
            </p:extLst>
          </p:nvPr>
        </p:nvGraphicFramePr>
        <p:xfrm>
          <a:off x="3512566" y="1407223"/>
          <a:ext cx="4965700" cy="3862387"/>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197864" y="5380863"/>
            <a:ext cx="9964394" cy="646331"/>
          </a:xfrm>
          <a:prstGeom prst="rect">
            <a:avLst/>
          </a:prstGeom>
          <a:noFill/>
        </p:spPr>
        <p:txBody>
          <a:bodyPr wrap="none" rtlCol="0">
            <a:spAutoFit/>
          </a:bodyPr>
          <a:lstStyle/>
          <a:p>
            <a:r>
              <a:rPr lang="en-US" dirty="0" smtClean="0"/>
              <a:t>Increasing the tree depth helps slightly improve recall. It flattens out when tree depth is greater than 12.</a:t>
            </a:r>
          </a:p>
          <a:p>
            <a:r>
              <a:rPr lang="en-US" dirty="0" smtClean="0"/>
              <a:t>Increasing the tree depth also increase the training time and the complexity of the tree.</a:t>
            </a:r>
            <a:endParaRPr lang="en-US" dirty="0"/>
          </a:p>
        </p:txBody>
      </p:sp>
    </p:spTree>
    <p:extLst>
      <p:ext uri="{BB962C8B-B14F-4D97-AF65-F5344CB8AC3E}">
        <p14:creationId xmlns:p14="http://schemas.microsoft.com/office/powerpoint/2010/main" val="2089530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Kmeans</a:t>
            </a:r>
            <a:endParaRPr lang="en-US" dirty="0"/>
          </a:p>
        </p:txBody>
      </p:sp>
      <p:sp>
        <p:nvSpPr>
          <p:cNvPr id="3" name="Content Placeholder 2"/>
          <p:cNvSpPr>
            <a:spLocks noGrp="1"/>
          </p:cNvSpPr>
          <p:nvPr>
            <p:ph idx="1"/>
          </p:nvPr>
        </p:nvSpPr>
        <p:spPr>
          <a:xfrm>
            <a:off x="774192" y="1505188"/>
            <a:ext cx="10515600" cy="4351338"/>
          </a:xfrm>
        </p:spPr>
        <p:txBody>
          <a:bodyPr/>
          <a:lstStyle/>
          <a:p>
            <a:r>
              <a:rPr lang="en-US" dirty="0" smtClean="0"/>
              <a:t>A unsupervised clustering algorithm aiming to identify natural groups of data</a:t>
            </a:r>
          </a:p>
          <a:p>
            <a:pPr lvl="1"/>
            <a:r>
              <a:rPr lang="en-US" dirty="0" smtClean="0"/>
              <a:t>It can be used to detect the anomalies that are not seen before</a:t>
            </a:r>
          </a:p>
          <a:p>
            <a:pPr lvl="1"/>
            <a:endParaRPr lang="en-US" dirty="0"/>
          </a:p>
          <a:p>
            <a:r>
              <a:rPr lang="en-US" dirty="0" smtClean="0"/>
              <a:t>Algorithm</a:t>
            </a:r>
            <a:endParaRPr lang="en-US" dirty="0"/>
          </a:p>
        </p:txBody>
      </p:sp>
      <p:pic>
        <p:nvPicPr>
          <p:cNvPr id="4" name="Picture 3"/>
          <p:cNvPicPr>
            <a:picLocks noChangeAspect="1"/>
          </p:cNvPicPr>
          <p:nvPr/>
        </p:nvPicPr>
        <p:blipFill>
          <a:blip r:embed="rId12"/>
          <a:stretch>
            <a:fillRect/>
          </a:stretch>
        </p:blipFill>
        <p:spPr>
          <a:xfrm>
            <a:off x="8468550" y="2823790"/>
            <a:ext cx="3302000" cy="2463800"/>
          </a:xfrm>
          <a:prstGeom prst="rect">
            <a:avLst/>
          </a:prstGeom>
        </p:spPr>
      </p:pic>
      <p:sp>
        <p:nvSpPr>
          <p:cNvPr id="5" name="TextBox 4"/>
          <p:cNvSpPr txBox="1"/>
          <p:nvPr/>
        </p:nvSpPr>
        <p:spPr>
          <a:xfrm>
            <a:off x="838146" y="3650669"/>
            <a:ext cx="8305800" cy="461665"/>
          </a:xfrm>
          <a:prstGeom prst="rect">
            <a:avLst/>
          </a:prstGeom>
          <a:noFill/>
        </p:spPr>
        <p:txBody>
          <a:bodyPr wrap="square" rtlCol="0">
            <a:spAutoFit/>
          </a:bodyPr>
          <a:lstStyle/>
          <a:p>
            <a:r>
              <a:rPr lang="en-US" sz="2400" dirty="0" smtClean="0"/>
              <a:t>Randomly initialize      cluster centroids</a:t>
            </a:r>
          </a:p>
        </p:txBody>
      </p:sp>
      <p:pic>
        <p:nvPicPr>
          <p:cNvPr id="7" name="Picture 6"/>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3316145" y="3807294"/>
            <a:ext cx="236791" cy="190690"/>
          </a:xfrm>
          <a:prstGeom prst="rect">
            <a:avLst/>
          </a:prstGeom>
        </p:spPr>
      </p:pic>
      <p:sp>
        <p:nvSpPr>
          <p:cNvPr id="8" name="TextBox 7"/>
          <p:cNvSpPr txBox="1"/>
          <p:nvPr/>
        </p:nvSpPr>
        <p:spPr>
          <a:xfrm>
            <a:off x="848814" y="3969552"/>
            <a:ext cx="8305800" cy="2677656"/>
          </a:xfrm>
          <a:prstGeom prst="rect">
            <a:avLst/>
          </a:prstGeom>
          <a:noFill/>
        </p:spPr>
        <p:txBody>
          <a:bodyPr wrap="square" rtlCol="0">
            <a:spAutoFit/>
          </a:bodyPr>
          <a:lstStyle/>
          <a:p>
            <a:r>
              <a:rPr lang="en-US" sz="2400" dirty="0" smtClean="0">
                <a:latin typeface="+mj-lt"/>
                <a:cs typeface="Courier New" pitchFamily="49" charset="0"/>
              </a:rPr>
              <a:t>Repeat {</a:t>
            </a:r>
          </a:p>
          <a:p>
            <a:r>
              <a:rPr lang="en-US" sz="2400" dirty="0">
                <a:latin typeface="+mj-lt"/>
                <a:cs typeface="Courier New" pitchFamily="49" charset="0"/>
              </a:rPr>
              <a:t>	</a:t>
            </a:r>
            <a:r>
              <a:rPr lang="en-US" sz="2400" dirty="0" smtClean="0">
                <a:latin typeface="+mj-lt"/>
                <a:cs typeface="Courier New" pitchFamily="49" charset="0"/>
              </a:rPr>
              <a:t>for </a:t>
            </a:r>
            <a:r>
              <a:rPr lang="en-US" sz="2400" dirty="0">
                <a:latin typeface="+mj-lt"/>
                <a:cs typeface="Courier New" pitchFamily="49" charset="0"/>
              </a:rPr>
              <a:t> </a:t>
            </a:r>
            <a:r>
              <a:rPr lang="en-US" sz="2400" dirty="0" smtClean="0">
                <a:latin typeface="+mj-lt"/>
                <a:cs typeface="Courier New" pitchFamily="49" charset="0"/>
              </a:rPr>
              <a:t> = 1 to </a:t>
            </a:r>
          </a:p>
          <a:p>
            <a:r>
              <a:rPr lang="en-US" sz="2400" dirty="0">
                <a:latin typeface="+mj-lt"/>
                <a:cs typeface="Courier New" pitchFamily="49" charset="0"/>
              </a:rPr>
              <a:t>	</a:t>
            </a:r>
            <a:r>
              <a:rPr lang="en-US" sz="2400" dirty="0" smtClean="0">
                <a:latin typeface="+mj-lt"/>
                <a:cs typeface="Courier New" pitchFamily="49" charset="0"/>
              </a:rPr>
              <a:t>	:= </a:t>
            </a:r>
            <a:r>
              <a:rPr lang="en-US" sz="2400" dirty="0"/>
              <a:t>index (from 1 to </a:t>
            </a:r>
            <a:r>
              <a:rPr lang="en-US" sz="2400" dirty="0" smtClean="0"/>
              <a:t>    ) </a:t>
            </a:r>
            <a:r>
              <a:rPr lang="en-US" sz="2400" dirty="0"/>
              <a:t>of cluster centroid </a:t>
            </a:r>
          </a:p>
          <a:p>
            <a:r>
              <a:rPr lang="en-US" sz="2400" dirty="0" smtClean="0"/>
              <a:t>		    closest </a:t>
            </a:r>
            <a:r>
              <a:rPr lang="en-US" sz="2400" dirty="0"/>
              <a:t>to </a:t>
            </a:r>
            <a:endParaRPr lang="en-US" sz="3600" dirty="0" smtClean="0">
              <a:latin typeface="+mj-lt"/>
              <a:cs typeface="Courier New" pitchFamily="49" charset="0"/>
            </a:endParaRPr>
          </a:p>
          <a:p>
            <a:r>
              <a:rPr lang="en-US" sz="2400" dirty="0" smtClean="0">
                <a:latin typeface="+mj-lt"/>
                <a:cs typeface="Courier New" pitchFamily="49" charset="0"/>
              </a:rPr>
              <a:t>	for    = 1 to </a:t>
            </a:r>
          </a:p>
          <a:p>
            <a:r>
              <a:rPr lang="en-US" sz="2400" dirty="0">
                <a:latin typeface="+mj-lt"/>
                <a:cs typeface="Courier New" pitchFamily="49" charset="0"/>
              </a:rPr>
              <a:t>	</a:t>
            </a:r>
            <a:r>
              <a:rPr lang="en-US" sz="2400" dirty="0" smtClean="0">
                <a:latin typeface="+mj-lt"/>
                <a:cs typeface="Courier New" pitchFamily="49" charset="0"/>
              </a:rPr>
              <a:t>	:= </a:t>
            </a:r>
            <a:r>
              <a:rPr lang="en-US" sz="2400" dirty="0"/>
              <a:t>average (mean) of points assigned to </a:t>
            </a:r>
            <a:r>
              <a:rPr lang="en-US" sz="2400" dirty="0" smtClean="0"/>
              <a:t>cluster</a:t>
            </a:r>
            <a:r>
              <a:rPr lang="en-US" sz="2400" dirty="0">
                <a:latin typeface="+mj-lt"/>
                <a:cs typeface="Courier New" pitchFamily="49" charset="0"/>
              </a:rPr>
              <a:t>	</a:t>
            </a:r>
            <a:r>
              <a:rPr lang="en-US" sz="2400" dirty="0" smtClean="0">
                <a:latin typeface="+mj-lt"/>
                <a:cs typeface="Courier New" pitchFamily="49" charset="0"/>
              </a:rPr>
              <a:t>}</a:t>
            </a:r>
            <a:endParaRPr lang="en-US" sz="2400" dirty="0" smtClean="0">
              <a:latin typeface="+mj-lt"/>
              <a:cs typeface="Courier New" pitchFamily="49" charset="0"/>
            </a:endParaRPr>
          </a:p>
        </p:txBody>
      </p:sp>
      <p:pic>
        <p:nvPicPr>
          <p:cNvPr id="9" name="Picture 8"/>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242058" y="4757492"/>
            <a:ext cx="374904" cy="276606"/>
          </a:xfrm>
          <a:prstGeom prst="rect">
            <a:avLst/>
          </a:prstGeom>
        </p:spPr>
      </p:pic>
      <p:pic>
        <p:nvPicPr>
          <p:cNvPr id="10" name="Picture 9"/>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319782" y="5970677"/>
            <a:ext cx="297180" cy="201168"/>
          </a:xfrm>
          <a:prstGeom prst="rect">
            <a:avLst/>
          </a:prstGeom>
        </p:spPr>
      </p:pic>
      <p:pic>
        <p:nvPicPr>
          <p:cNvPr id="11" name="Picture 10"/>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3188463" y="4533535"/>
            <a:ext cx="230505" cy="125730"/>
          </a:xfrm>
          <a:prstGeom prst="rect">
            <a:avLst/>
          </a:prstGeom>
        </p:spPr>
      </p:pic>
      <p:pic>
        <p:nvPicPr>
          <p:cNvPr id="12" name="Picture 11"/>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2269786" y="5561013"/>
            <a:ext cx="127825" cy="196977"/>
          </a:xfrm>
          <a:prstGeom prst="rect">
            <a:avLst/>
          </a:prstGeom>
        </p:spPr>
      </p:pic>
      <p:pic>
        <p:nvPicPr>
          <p:cNvPr id="13" name="Picture 12"/>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2279526" y="4478726"/>
            <a:ext cx="75438" cy="188595"/>
          </a:xfrm>
          <a:prstGeom prst="rect">
            <a:avLst/>
          </a:prstGeom>
        </p:spPr>
      </p:pic>
      <p:pic>
        <p:nvPicPr>
          <p:cNvPr id="14" name="Picture 13"/>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4307246" y="5120110"/>
            <a:ext cx="420624" cy="276606"/>
          </a:xfrm>
          <a:prstGeom prst="rect">
            <a:avLst/>
          </a:prstGeom>
        </p:spPr>
      </p:pic>
      <p:pic>
        <p:nvPicPr>
          <p:cNvPr id="15" name="Picture 14"/>
          <p:cNvPicPr>
            <a:picLocks noChangeAspect="1"/>
          </p:cNvPicPr>
          <p:nvPr>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a:xfrm>
            <a:off x="5122816" y="4843408"/>
            <a:ext cx="236791" cy="190690"/>
          </a:xfrm>
          <a:prstGeom prst="rect">
            <a:avLst/>
          </a:prstGeom>
        </p:spPr>
      </p:pic>
      <p:pic>
        <p:nvPicPr>
          <p:cNvPr id="16" name="Picture 15"/>
          <p:cNvPicPr>
            <a:picLocks noChangeAspect="1"/>
          </p:cNvPicPr>
          <p:nvPr>
            <p:custDataLst>
              <p:tags r:id="rId9"/>
            </p:custDataLst>
          </p:nvPr>
        </p:nvPicPr>
        <p:blipFill>
          <a:blip r:embed="rId13" cstate="print">
            <a:extLst>
              <a:ext uri="{28A0092B-C50C-407E-A947-70E740481C1C}">
                <a14:useLocalDpi xmlns:a14="http://schemas.microsoft.com/office/drawing/2010/main" val="0"/>
              </a:ext>
            </a:extLst>
          </a:blip>
          <a:stretch>
            <a:fillRect/>
          </a:stretch>
        </p:blipFill>
        <p:spPr>
          <a:xfrm>
            <a:off x="3271378" y="5591222"/>
            <a:ext cx="236791" cy="190690"/>
          </a:xfrm>
          <a:prstGeom prst="rect">
            <a:avLst/>
          </a:prstGeom>
        </p:spPr>
      </p:pic>
      <p:pic>
        <p:nvPicPr>
          <p:cNvPr id="17" name="Picture 16"/>
          <p:cNvPicPr>
            <a:picLocks noChangeAspect="1"/>
          </p:cNvPicPr>
          <p:nvPr>
            <p:custDataLst>
              <p:tags r:id="rId10"/>
            </p:custDataLst>
          </p:nvPr>
        </p:nvPicPr>
        <p:blipFill>
          <a:blip r:embed="rId20" cstate="print">
            <a:extLst>
              <a:ext uri="{28A0092B-C50C-407E-A947-70E740481C1C}">
                <a14:useLocalDpi xmlns:a14="http://schemas.microsoft.com/office/drawing/2010/main" val="0"/>
              </a:ext>
            </a:extLst>
          </a:blip>
          <a:stretch>
            <a:fillRect/>
          </a:stretch>
        </p:blipFill>
        <p:spPr>
          <a:xfrm>
            <a:off x="5812218" y="3772682"/>
            <a:ext cx="2592324" cy="274320"/>
          </a:xfrm>
          <a:prstGeom prst="rect">
            <a:avLst/>
          </a:prstGeom>
        </p:spPr>
      </p:pic>
    </p:spTree>
    <p:extLst>
      <p:ext uri="{BB962C8B-B14F-4D97-AF65-F5344CB8AC3E}">
        <p14:creationId xmlns:p14="http://schemas.microsoft.com/office/powerpoint/2010/main" val="886023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KDDCup</a:t>
            </a:r>
            <a:r>
              <a:rPr lang="en-US" dirty="0" smtClean="0"/>
              <a:t> 99 challenge</a:t>
            </a:r>
            <a:endParaRPr lang="en-US" dirty="0"/>
          </a:p>
        </p:txBody>
      </p:sp>
      <p:sp>
        <p:nvSpPr>
          <p:cNvPr id="3" name="Content Placeholder 2"/>
          <p:cNvSpPr>
            <a:spLocks noGrp="1"/>
          </p:cNvSpPr>
          <p:nvPr>
            <p:ph idx="1"/>
          </p:nvPr>
        </p:nvSpPr>
        <p:spPr>
          <a:xfrm>
            <a:off x="838200" y="1368425"/>
            <a:ext cx="10515600" cy="4351338"/>
          </a:xfrm>
        </p:spPr>
        <p:txBody>
          <a:bodyPr/>
          <a:lstStyle/>
          <a:p>
            <a:r>
              <a:rPr lang="en-US" dirty="0" smtClean="0"/>
              <a:t>Detecting network intrusion prevents unauthorized users from accessing </a:t>
            </a:r>
            <a:r>
              <a:rPr lang="en-US" dirty="0" smtClean="0"/>
              <a:t>computer network</a:t>
            </a:r>
          </a:p>
          <a:p>
            <a:r>
              <a:rPr lang="en-US" dirty="0" smtClean="0"/>
              <a:t>The learning task:</a:t>
            </a:r>
          </a:p>
          <a:p>
            <a:pPr lvl="1"/>
            <a:r>
              <a:rPr lang="en-US" dirty="0" smtClean="0"/>
              <a:t>Build a classifier to differentiate normal connections from abnormal ones</a:t>
            </a:r>
          </a:p>
          <a:p>
            <a:pPr lvl="1"/>
            <a:r>
              <a:rPr lang="en-US" dirty="0" smtClean="0"/>
              <a:t>Build a multi-classifier to classify attacks to  different types</a:t>
            </a:r>
          </a:p>
        </p:txBody>
      </p:sp>
      <p:pic>
        <p:nvPicPr>
          <p:cNvPr id="5" name="Picture 4"/>
          <p:cNvPicPr>
            <a:picLocks noChangeAspect="1"/>
          </p:cNvPicPr>
          <p:nvPr/>
        </p:nvPicPr>
        <p:blipFill>
          <a:blip r:embed="rId2"/>
          <a:stretch>
            <a:fillRect/>
          </a:stretch>
        </p:blipFill>
        <p:spPr>
          <a:xfrm>
            <a:off x="7886700" y="4107764"/>
            <a:ext cx="3467100" cy="2349500"/>
          </a:xfrm>
          <a:prstGeom prst="rect">
            <a:avLst/>
          </a:prstGeom>
        </p:spPr>
      </p:pic>
      <p:pic>
        <p:nvPicPr>
          <p:cNvPr id="6" name="Picture 5"/>
          <p:cNvPicPr>
            <a:picLocks noChangeAspect="1"/>
          </p:cNvPicPr>
          <p:nvPr/>
        </p:nvPicPr>
        <p:blipFill>
          <a:blip r:embed="rId3"/>
          <a:stretch>
            <a:fillRect/>
          </a:stretch>
        </p:blipFill>
        <p:spPr>
          <a:xfrm>
            <a:off x="4445000" y="3942557"/>
            <a:ext cx="3441700" cy="2362200"/>
          </a:xfrm>
          <a:prstGeom prst="rect">
            <a:avLst/>
          </a:prstGeom>
        </p:spPr>
      </p:pic>
      <p:pic>
        <p:nvPicPr>
          <p:cNvPr id="7" name="Picture 6"/>
          <p:cNvPicPr>
            <a:picLocks noChangeAspect="1"/>
          </p:cNvPicPr>
          <p:nvPr/>
        </p:nvPicPr>
        <p:blipFill>
          <a:blip r:embed="rId4"/>
          <a:stretch>
            <a:fillRect/>
          </a:stretch>
        </p:blipFill>
        <p:spPr>
          <a:xfrm>
            <a:off x="402674" y="3942557"/>
            <a:ext cx="3492500" cy="2324100"/>
          </a:xfrm>
          <a:prstGeom prst="rect">
            <a:avLst/>
          </a:prstGeom>
        </p:spPr>
      </p:pic>
      <p:pic>
        <p:nvPicPr>
          <p:cNvPr id="8" name="Picture 7"/>
          <p:cNvPicPr>
            <a:picLocks noChangeAspect="1"/>
          </p:cNvPicPr>
          <p:nvPr/>
        </p:nvPicPr>
        <p:blipFill>
          <a:blip r:embed="rId5">
            <a:alphaModFix amt="50000"/>
          </a:blip>
          <a:stretch>
            <a:fillRect/>
          </a:stretch>
        </p:blipFill>
        <p:spPr>
          <a:xfrm>
            <a:off x="5302035" y="4107764"/>
            <a:ext cx="1810008" cy="1879214"/>
          </a:xfrm>
          <a:prstGeom prst="rect">
            <a:avLst/>
          </a:prstGeom>
          <a:ln>
            <a:solidFill>
              <a:schemeClr val="accent1"/>
            </a:solidFill>
          </a:ln>
        </p:spPr>
      </p:pic>
      <p:pic>
        <p:nvPicPr>
          <p:cNvPr id="9" name="Picture 8"/>
          <p:cNvPicPr>
            <a:picLocks noChangeAspect="1"/>
          </p:cNvPicPr>
          <p:nvPr/>
        </p:nvPicPr>
        <p:blipFill>
          <a:blip r:embed="rId5">
            <a:alphaModFix amt="20000"/>
          </a:blip>
          <a:stretch>
            <a:fillRect/>
          </a:stretch>
        </p:blipFill>
        <p:spPr>
          <a:xfrm>
            <a:off x="8295846" y="3972977"/>
            <a:ext cx="2648808" cy="2750086"/>
          </a:xfrm>
          <a:prstGeom prst="rect">
            <a:avLst/>
          </a:prstGeom>
        </p:spPr>
      </p:pic>
    </p:spTree>
    <p:extLst>
      <p:ext uri="{BB962C8B-B14F-4D97-AF65-F5344CB8AC3E}">
        <p14:creationId xmlns:p14="http://schemas.microsoft.com/office/powerpoint/2010/main" val="18770992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of </a:t>
            </a:r>
            <a:r>
              <a:rPr lang="en-US" dirty="0" err="1" smtClean="0"/>
              <a:t>Kmeans</a:t>
            </a:r>
            <a:endParaRPr lang="en-US" dirty="0"/>
          </a:p>
        </p:txBody>
      </p:sp>
      <p:sp>
        <p:nvSpPr>
          <p:cNvPr id="3" name="Content Placeholder 2"/>
          <p:cNvSpPr>
            <a:spLocks noGrp="1"/>
          </p:cNvSpPr>
          <p:nvPr>
            <p:ph idx="1"/>
          </p:nvPr>
        </p:nvSpPr>
        <p:spPr/>
        <p:txBody>
          <a:bodyPr/>
          <a:lstStyle/>
          <a:p>
            <a:r>
              <a:rPr lang="en-US" dirty="0" smtClean="0"/>
              <a:t>Tuning cluster size can be tuned to study the impact on f1</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024" y="2452525"/>
            <a:ext cx="8697722" cy="3724438"/>
          </a:xfrm>
          <a:prstGeom prst="rect">
            <a:avLst/>
          </a:prstGeom>
        </p:spPr>
      </p:pic>
    </p:spTree>
    <p:extLst>
      <p:ext uri="{BB962C8B-B14F-4D97-AF65-F5344CB8AC3E}">
        <p14:creationId xmlns:p14="http://schemas.microsoft.com/office/powerpoint/2010/main" val="1498512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of number of clusters </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2026850688"/>
              </p:ext>
            </p:extLst>
          </p:nvPr>
        </p:nvGraphicFramePr>
        <p:xfrm>
          <a:off x="3810000"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1345629" y="4914519"/>
            <a:ext cx="9500742" cy="923330"/>
          </a:xfrm>
          <a:prstGeom prst="rect">
            <a:avLst/>
          </a:prstGeom>
          <a:noFill/>
        </p:spPr>
        <p:txBody>
          <a:bodyPr wrap="none" rtlCol="0">
            <a:spAutoFit/>
          </a:bodyPr>
          <a:lstStyle/>
          <a:p>
            <a:r>
              <a:rPr lang="en-US" dirty="0" smtClean="0"/>
              <a:t>Increasing the number of clusters  from 5 to 20 improves F1. However, after 20 the f1 drops.</a:t>
            </a:r>
          </a:p>
          <a:p>
            <a:r>
              <a:rPr lang="en-US" dirty="0" smtClean="0"/>
              <a:t>As the total number of types of attacks in the dataset is around 23, the number shows that </a:t>
            </a:r>
            <a:r>
              <a:rPr lang="en-US" dirty="0" err="1" smtClean="0"/>
              <a:t>Kmeans</a:t>
            </a:r>
            <a:endParaRPr lang="en-US" dirty="0" smtClean="0"/>
          </a:p>
          <a:p>
            <a:r>
              <a:rPr lang="en-US" dirty="0"/>
              <a:t>c</a:t>
            </a:r>
            <a:r>
              <a:rPr lang="en-US" dirty="0" smtClean="0"/>
              <a:t>an effectively identifies the patterns of attacks.</a:t>
            </a:r>
          </a:p>
        </p:txBody>
      </p:sp>
    </p:spTree>
    <p:extLst>
      <p:ext uri="{BB962C8B-B14F-4D97-AF65-F5344CB8AC3E}">
        <p14:creationId xmlns:p14="http://schemas.microsoft.com/office/powerpoint/2010/main" val="1957961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implementation details</a:t>
            </a:r>
            <a:endParaRPr lang="en-US" dirty="0"/>
          </a:p>
        </p:txBody>
      </p:sp>
      <p:sp>
        <p:nvSpPr>
          <p:cNvPr id="3" name="Content Placeholder 2"/>
          <p:cNvSpPr>
            <a:spLocks noGrp="1"/>
          </p:cNvSpPr>
          <p:nvPr>
            <p:ph idx="1"/>
          </p:nvPr>
        </p:nvSpPr>
        <p:spPr/>
        <p:txBody>
          <a:bodyPr/>
          <a:lstStyle/>
          <a:p>
            <a:r>
              <a:rPr lang="en-US" dirty="0" smtClean="0"/>
              <a:t>Scripts are developed to simply the model training and testing process</a:t>
            </a:r>
          </a:p>
          <a:p>
            <a:endParaRPr lang="en-US" dirty="0" smtClean="0"/>
          </a:p>
          <a:p>
            <a:r>
              <a:rPr lang="en-US" dirty="0" smtClean="0"/>
              <a:t>The implementation allows users to separate the training and testing phase so that the learned models can be used to predict different datasets</a:t>
            </a:r>
          </a:p>
          <a:p>
            <a:pPr lvl="1"/>
            <a:endParaRPr lang="en-US" dirty="0"/>
          </a:p>
        </p:txBody>
      </p:sp>
    </p:spTree>
    <p:extLst>
      <p:ext uri="{BB962C8B-B14F-4D97-AF65-F5344CB8AC3E}">
        <p14:creationId xmlns:p14="http://schemas.microsoft.com/office/powerpoint/2010/main" val="641840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across three models: F1 and execution time</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2112179771"/>
              </p:ext>
            </p:extLst>
          </p:nvPr>
        </p:nvGraphicFramePr>
        <p:xfrm>
          <a:off x="6618224" y="1690688"/>
          <a:ext cx="4648200" cy="35877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634185261"/>
              </p:ext>
            </p:extLst>
          </p:nvPr>
        </p:nvGraphicFramePr>
        <p:xfrm>
          <a:off x="1030224" y="1929384"/>
          <a:ext cx="4572000" cy="3190304"/>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1345629" y="5426583"/>
            <a:ext cx="9883731" cy="646331"/>
          </a:xfrm>
          <a:prstGeom prst="rect">
            <a:avLst/>
          </a:prstGeom>
          <a:noFill/>
        </p:spPr>
        <p:txBody>
          <a:bodyPr wrap="none" rtlCol="0">
            <a:spAutoFit/>
          </a:bodyPr>
          <a:lstStyle/>
          <a:p>
            <a:r>
              <a:rPr lang="en-US" dirty="0" smtClean="0"/>
              <a:t>While DT achieves highest F1 score, the training time and test time is longer than the other two model. </a:t>
            </a:r>
          </a:p>
          <a:p>
            <a:r>
              <a:rPr lang="en-US" dirty="0" smtClean="0"/>
              <a:t>Thus there is a trade off between f1 and the performance.</a:t>
            </a:r>
          </a:p>
        </p:txBody>
      </p:sp>
    </p:spTree>
    <p:extLst>
      <p:ext uri="{BB962C8B-B14F-4D97-AF65-F5344CB8AC3E}">
        <p14:creationId xmlns:p14="http://schemas.microsoft.com/office/powerpoint/2010/main" val="246364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821"/>
            <a:ext cx="10515600" cy="1325563"/>
          </a:xfrm>
        </p:spPr>
        <p:txBody>
          <a:bodyPr/>
          <a:lstStyle/>
          <a:p>
            <a:r>
              <a:rPr lang="en-US" dirty="0" smtClean="0"/>
              <a:t>Summary</a:t>
            </a:r>
            <a:endParaRPr lang="en-US" dirty="0"/>
          </a:p>
        </p:txBody>
      </p:sp>
      <p:sp>
        <p:nvSpPr>
          <p:cNvPr id="3" name="Content Placeholder 2"/>
          <p:cNvSpPr>
            <a:spLocks noGrp="1"/>
          </p:cNvSpPr>
          <p:nvPr>
            <p:ph idx="1"/>
          </p:nvPr>
        </p:nvSpPr>
        <p:spPr>
          <a:xfrm>
            <a:off x="838200" y="1544384"/>
            <a:ext cx="10515600" cy="4351338"/>
          </a:xfrm>
        </p:spPr>
        <p:txBody>
          <a:bodyPr>
            <a:normAutofit fontScale="85000" lnSpcReduction="10000"/>
          </a:bodyPr>
          <a:lstStyle/>
          <a:p>
            <a:r>
              <a:rPr lang="en-US" dirty="0" smtClean="0"/>
              <a:t>We analyzed the datasets to see that </a:t>
            </a:r>
            <a:r>
              <a:rPr lang="en-US" dirty="0" err="1" smtClean="0"/>
              <a:t>smurf</a:t>
            </a:r>
            <a:r>
              <a:rPr lang="en-US" dirty="0" smtClean="0"/>
              <a:t> and </a:t>
            </a:r>
            <a:r>
              <a:rPr lang="en-US" dirty="0" err="1" smtClean="0"/>
              <a:t>neptune</a:t>
            </a:r>
            <a:r>
              <a:rPr lang="en-US" dirty="0" smtClean="0"/>
              <a:t> are the top two frequent attacks</a:t>
            </a:r>
          </a:p>
          <a:p>
            <a:r>
              <a:rPr lang="en-US" dirty="0" smtClean="0"/>
              <a:t>We employed three different learning algorithms to train the models and see that while the three algorithms achieve similar F1(around 0.95), the training time and test time is slower for DT as it uses a recursive binary split approach.</a:t>
            </a:r>
          </a:p>
          <a:p>
            <a:r>
              <a:rPr lang="en-US" dirty="0" smtClean="0"/>
              <a:t>The source code is available at: </a:t>
            </a:r>
          </a:p>
          <a:p>
            <a:pPr lvl="1"/>
            <a:r>
              <a:rPr lang="en-US" dirty="0" smtClean="0">
                <a:hlinkClick r:id="rId2"/>
              </a:rPr>
              <a:t>https://github.com/lm121/kcup</a:t>
            </a:r>
            <a:endParaRPr lang="en-US" dirty="0" smtClean="0"/>
          </a:p>
          <a:p>
            <a:pPr lvl="1"/>
            <a:endParaRPr lang="en-US" dirty="0" smtClean="0"/>
          </a:p>
          <a:p>
            <a:r>
              <a:rPr lang="en-US" dirty="0" smtClean="0"/>
              <a:t>Future work:</a:t>
            </a:r>
          </a:p>
          <a:p>
            <a:pPr lvl="1"/>
            <a:r>
              <a:rPr lang="en-US" dirty="0" smtClean="0"/>
              <a:t>It would be interesting to apply deep learning technique and compare F1 and performance with learned models.</a:t>
            </a:r>
          </a:p>
          <a:p>
            <a:pPr lvl="1"/>
            <a:r>
              <a:rPr lang="en-US" dirty="0" smtClean="0"/>
              <a:t>Run the data on distributed platforms to study the impact on runtime performance</a:t>
            </a:r>
          </a:p>
          <a:p>
            <a:pPr lvl="1"/>
            <a:r>
              <a:rPr lang="en-US" dirty="0" smtClean="0"/>
              <a:t>compare f1 of original data VS the version after removing duplicates</a:t>
            </a:r>
            <a:endParaRPr lang="en-US" dirty="0" smtClean="0"/>
          </a:p>
          <a:p>
            <a:endParaRPr lang="en-US" dirty="0"/>
          </a:p>
        </p:txBody>
      </p:sp>
    </p:spTree>
    <p:extLst>
      <p:ext uri="{BB962C8B-B14F-4D97-AF65-F5344CB8AC3E}">
        <p14:creationId xmlns:p14="http://schemas.microsoft.com/office/powerpoint/2010/main" val="1961683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000" dirty="0" smtClean="0"/>
              <a:t>KDD Cup 99 challenge </a:t>
            </a:r>
            <a:r>
              <a:rPr lang="en-US" sz="2000" dirty="0" smtClean="0">
                <a:hlinkClick r:id="rId2"/>
              </a:rPr>
              <a:t>https://github.com/jadianes/kdd-cup-99-spark</a:t>
            </a:r>
            <a:endParaRPr lang="en-US" sz="2000" dirty="0" smtClean="0"/>
          </a:p>
          <a:p>
            <a:pPr marL="514350" indent="-514350">
              <a:buFont typeface="+mj-lt"/>
              <a:buAutoNum type="arabicPeriod"/>
            </a:pPr>
            <a:r>
              <a:rPr lang="en-US" sz="2000" dirty="0" err="1"/>
              <a:t>Ryza</a:t>
            </a:r>
            <a:r>
              <a:rPr lang="en-US" sz="2000" dirty="0"/>
              <a:t>, Sandy. </a:t>
            </a:r>
            <a:r>
              <a:rPr lang="en-US" sz="2000" i="1" dirty="0"/>
              <a:t>Advanced analytics with spark: patterns for learning from data at scale</a:t>
            </a:r>
            <a:r>
              <a:rPr lang="en-US" sz="2000" dirty="0"/>
              <a:t>. " O'Reilly Media, Inc.", 2017</a:t>
            </a:r>
            <a:r>
              <a:rPr lang="en-US" sz="2000" dirty="0" smtClean="0"/>
              <a:t>.</a:t>
            </a:r>
          </a:p>
          <a:p>
            <a:pPr marL="514350" indent="-514350">
              <a:buFont typeface="+mj-lt"/>
              <a:buAutoNum type="arabicPeriod"/>
            </a:pPr>
            <a:r>
              <a:rPr lang="en-US" sz="2000" dirty="0" smtClean="0"/>
              <a:t>Jose A </a:t>
            </a:r>
            <a:r>
              <a:rPr lang="en-US" sz="2000" dirty="0" err="1" smtClean="0"/>
              <a:t>Dianes</a:t>
            </a:r>
            <a:r>
              <a:rPr lang="en-US" sz="2000" dirty="0" smtClean="0"/>
              <a:t>, </a:t>
            </a:r>
            <a:r>
              <a:rPr lang="en-US" sz="2000" i="1" dirty="0" smtClean="0"/>
              <a:t>KDD Cup 99 </a:t>
            </a:r>
            <a:r>
              <a:rPr lang="mr-IN" sz="2000" i="1" dirty="0" smtClean="0"/>
              <a:t>–</a:t>
            </a:r>
            <a:r>
              <a:rPr lang="en-US" sz="2000" i="1" dirty="0" smtClean="0"/>
              <a:t> </a:t>
            </a:r>
            <a:r>
              <a:rPr lang="en-US" sz="2000" i="1" dirty="0" err="1" smtClean="0"/>
              <a:t>PySpark</a:t>
            </a:r>
            <a:r>
              <a:rPr lang="en-US" sz="2000" dirty="0" smtClean="0"/>
              <a:t>, </a:t>
            </a:r>
            <a:r>
              <a:rPr lang="en-US" sz="2000" dirty="0" smtClean="0">
                <a:hlinkClick r:id="rId2"/>
              </a:rPr>
              <a:t>https://github.com/jadianes/kdd-cup-99-spark</a:t>
            </a:r>
            <a:endParaRPr lang="en-US" sz="2000" dirty="0" smtClean="0"/>
          </a:p>
          <a:p>
            <a:pPr marL="514350" indent="-514350">
              <a:buFont typeface="+mj-lt"/>
              <a:buAutoNum type="arabicPeriod"/>
            </a:pPr>
            <a:endParaRPr lang="en-US" sz="2000" dirty="0" smtClean="0"/>
          </a:p>
          <a:p>
            <a:pPr marL="514350" indent="-514350">
              <a:buFont typeface="+mj-lt"/>
              <a:buAutoNum type="arabicPeriod"/>
            </a:pPr>
            <a:endParaRPr lang="en-US" sz="2000" dirty="0"/>
          </a:p>
        </p:txBody>
      </p:sp>
    </p:spTree>
    <p:extLst>
      <p:ext uri="{BB962C8B-B14F-4D97-AF65-F5344CB8AC3E}">
        <p14:creationId xmlns:p14="http://schemas.microsoft.com/office/powerpoint/2010/main" val="414058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ackup</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91557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Basic </a:t>
            </a:r>
            <a:r>
              <a:rPr lang="en-US" sz="3600" dirty="0"/>
              <a:t>f</a:t>
            </a:r>
            <a:r>
              <a:rPr lang="en-US" sz="3600" dirty="0" smtClean="0"/>
              <a:t>eatures: </a:t>
            </a:r>
            <a:r>
              <a:rPr lang="en-US" sz="3600" dirty="0" smtClean="0"/>
              <a:t>attributes of individual TCP connections</a:t>
            </a:r>
            <a:br>
              <a:rPr lang="en-US" sz="3600" dirty="0" smtClean="0"/>
            </a:br>
            <a:r>
              <a:rPr lang="en-US" sz="3600" dirty="0" smtClean="0"/>
              <a:t> </a:t>
            </a:r>
            <a:endParaRPr lang="en-US" sz="3600" dirty="0"/>
          </a:p>
        </p:txBody>
      </p:sp>
      <p:graphicFrame>
        <p:nvGraphicFramePr>
          <p:cNvPr id="4" name="Table 3"/>
          <p:cNvGraphicFramePr>
            <a:graphicFrameLocks noGrp="1"/>
          </p:cNvGraphicFramePr>
          <p:nvPr>
            <p:extLst>
              <p:ext uri="{D42A27DB-BD31-4B8C-83A1-F6EECF244321}">
                <p14:modId xmlns:p14="http://schemas.microsoft.com/office/powerpoint/2010/main" val="1334783747"/>
              </p:ext>
            </p:extLst>
          </p:nvPr>
        </p:nvGraphicFramePr>
        <p:xfrm>
          <a:off x="1294545" y="1825624"/>
          <a:ext cx="9359757" cy="4351340"/>
        </p:xfrm>
        <a:graphic>
          <a:graphicData uri="http://schemas.openxmlformats.org/drawingml/2006/table">
            <a:tbl>
              <a:tblPr>
                <a:tableStyleId>{21E4AEA4-8DFA-4A89-87EB-49C32662AFE0}</a:tableStyleId>
              </a:tblPr>
              <a:tblGrid>
                <a:gridCol w="1890444"/>
                <a:gridCol w="4349394"/>
                <a:gridCol w="3119919"/>
              </a:tblGrid>
              <a:tr h="248648">
                <a:tc>
                  <a:txBody>
                    <a:bodyPr/>
                    <a:lstStyle/>
                    <a:p>
                      <a:r>
                        <a:rPr lang="en-US" sz="1200">
                          <a:effectLst/>
                        </a:rPr>
                        <a:t>eature name</a:t>
                      </a:r>
                    </a:p>
                  </a:txBody>
                  <a:tcPr marL="62162" marR="62162" marT="31081" marB="31081" anchor="ctr"/>
                </a:tc>
                <a:tc>
                  <a:txBody>
                    <a:bodyPr/>
                    <a:lstStyle/>
                    <a:p>
                      <a:r>
                        <a:rPr lang="en-US" sz="1200">
                          <a:effectLst/>
                        </a:rPr>
                        <a:t>description</a:t>
                      </a:r>
                    </a:p>
                  </a:txBody>
                  <a:tcPr marL="62162" marR="62162" marT="31081" marB="31081" anchor="ctr"/>
                </a:tc>
                <a:tc>
                  <a:txBody>
                    <a:bodyPr/>
                    <a:lstStyle/>
                    <a:p>
                      <a:r>
                        <a:rPr lang="en-US" sz="1200">
                          <a:effectLst/>
                        </a:rPr>
                        <a:t>type</a:t>
                      </a:r>
                    </a:p>
                  </a:txBody>
                  <a:tcPr marL="62162" marR="62162" marT="31081" marB="31081" anchor="ctr"/>
                </a:tc>
              </a:tr>
              <a:tr h="435134">
                <a:tc>
                  <a:txBody>
                    <a:bodyPr/>
                    <a:lstStyle/>
                    <a:p>
                      <a:r>
                        <a:rPr lang="en-US" sz="1200">
                          <a:effectLst/>
                        </a:rPr>
                        <a:t>duration</a:t>
                      </a:r>
                    </a:p>
                  </a:txBody>
                  <a:tcPr marL="62162" marR="62162" marT="31081" marB="31081" anchor="ctr"/>
                </a:tc>
                <a:tc>
                  <a:txBody>
                    <a:bodyPr/>
                    <a:lstStyle/>
                    <a:p>
                      <a:r>
                        <a:rPr lang="en-US" sz="1200">
                          <a:effectLst/>
                        </a:rPr>
                        <a:t>length (number of seconds) of the connection</a:t>
                      </a:r>
                    </a:p>
                  </a:txBody>
                  <a:tcPr marL="62162" marR="62162" marT="31081" marB="31081" anchor="ctr"/>
                </a:tc>
                <a:tc>
                  <a:txBody>
                    <a:bodyPr/>
                    <a:lstStyle/>
                    <a:p>
                      <a:r>
                        <a:rPr lang="en-US" sz="1200">
                          <a:effectLst/>
                        </a:rPr>
                        <a:t>continuous</a:t>
                      </a:r>
                    </a:p>
                  </a:txBody>
                  <a:tcPr marL="62162" marR="62162" marT="31081" marB="31081" anchor="ctr"/>
                </a:tc>
              </a:tr>
              <a:tr h="435134">
                <a:tc>
                  <a:txBody>
                    <a:bodyPr/>
                    <a:lstStyle/>
                    <a:p>
                      <a:r>
                        <a:rPr lang="en-US" sz="1200">
                          <a:effectLst/>
                        </a:rPr>
                        <a:t>protocol_type</a:t>
                      </a:r>
                    </a:p>
                  </a:txBody>
                  <a:tcPr marL="62162" marR="62162" marT="31081" marB="31081" anchor="ctr"/>
                </a:tc>
                <a:tc>
                  <a:txBody>
                    <a:bodyPr/>
                    <a:lstStyle/>
                    <a:p>
                      <a:r>
                        <a:rPr lang="en-US" sz="1200">
                          <a:effectLst/>
                        </a:rPr>
                        <a:t>type of the protocol, e.g. tcp, udp, etc.</a:t>
                      </a:r>
                    </a:p>
                  </a:txBody>
                  <a:tcPr marL="62162" marR="62162" marT="31081" marB="31081" anchor="ctr"/>
                </a:tc>
                <a:tc>
                  <a:txBody>
                    <a:bodyPr/>
                    <a:lstStyle/>
                    <a:p>
                      <a:r>
                        <a:rPr lang="en-US" sz="1200">
                          <a:effectLst/>
                        </a:rPr>
                        <a:t>discrete</a:t>
                      </a:r>
                    </a:p>
                  </a:txBody>
                  <a:tcPr marL="62162" marR="62162" marT="31081" marB="31081" anchor="ctr"/>
                </a:tc>
              </a:tr>
              <a:tr h="621620">
                <a:tc>
                  <a:txBody>
                    <a:bodyPr/>
                    <a:lstStyle/>
                    <a:p>
                      <a:r>
                        <a:rPr lang="en-US" sz="1200">
                          <a:effectLst/>
                        </a:rPr>
                        <a:t>service</a:t>
                      </a:r>
                    </a:p>
                  </a:txBody>
                  <a:tcPr marL="62162" marR="62162" marT="31081" marB="31081" anchor="ctr"/>
                </a:tc>
                <a:tc>
                  <a:txBody>
                    <a:bodyPr/>
                    <a:lstStyle/>
                    <a:p>
                      <a:r>
                        <a:rPr lang="en-US" sz="1200">
                          <a:effectLst/>
                        </a:rPr>
                        <a:t>network service on the destination, e.g., http, telnet, etc.</a:t>
                      </a:r>
                    </a:p>
                  </a:txBody>
                  <a:tcPr marL="62162" marR="62162" marT="31081" marB="31081" anchor="ctr"/>
                </a:tc>
                <a:tc>
                  <a:txBody>
                    <a:bodyPr/>
                    <a:lstStyle/>
                    <a:p>
                      <a:r>
                        <a:rPr lang="en-US" sz="1200">
                          <a:effectLst/>
                        </a:rPr>
                        <a:t>discrete</a:t>
                      </a:r>
                    </a:p>
                  </a:txBody>
                  <a:tcPr marL="62162" marR="62162" marT="31081" marB="31081" anchor="ctr"/>
                </a:tc>
              </a:tr>
              <a:tr h="435134">
                <a:tc>
                  <a:txBody>
                    <a:bodyPr/>
                    <a:lstStyle/>
                    <a:p>
                      <a:r>
                        <a:rPr lang="en-US" sz="1200">
                          <a:effectLst/>
                        </a:rPr>
                        <a:t>src_bytes</a:t>
                      </a:r>
                    </a:p>
                  </a:txBody>
                  <a:tcPr marL="62162" marR="62162" marT="31081" marB="31081" anchor="ctr"/>
                </a:tc>
                <a:tc>
                  <a:txBody>
                    <a:bodyPr/>
                    <a:lstStyle/>
                    <a:p>
                      <a:r>
                        <a:rPr lang="en-US" sz="1200">
                          <a:effectLst/>
                        </a:rPr>
                        <a:t>number of data bytes from source to destination</a:t>
                      </a:r>
                    </a:p>
                  </a:txBody>
                  <a:tcPr marL="62162" marR="62162" marT="31081" marB="31081" anchor="ctr"/>
                </a:tc>
                <a:tc>
                  <a:txBody>
                    <a:bodyPr/>
                    <a:lstStyle/>
                    <a:p>
                      <a:r>
                        <a:rPr lang="en-US" sz="1200">
                          <a:effectLst/>
                        </a:rPr>
                        <a:t>continuous</a:t>
                      </a:r>
                    </a:p>
                  </a:txBody>
                  <a:tcPr marL="62162" marR="62162" marT="31081" marB="31081" anchor="ctr"/>
                </a:tc>
              </a:tr>
              <a:tr h="435134">
                <a:tc>
                  <a:txBody>
                    <a:bodyPr/>
                    <a:lstStyle/>
                    <a:p>
                      <a:r>
                        <a:rPr lang="en-US" sz="1200">
                          <a:effectLst/>
                        </a:rPr>
                        <a:t>dst_bytes</a:t>
                      </a:r>
                    </a:p>
                  </a:txBody>
                  <a:tcPr marL="62162" marR="62162" marT="31081" marB="31081" anchor="ctr"/>
                </a:tc>
                <a:tc>
                  <a:txBody>
                    <a:bodyPr/>
                    <a:lstStyle/>
                    <a:p>
                      <a:r>
                        <a:rPr lang="en-US" sz="1200">
                          <a:effectLst/>
                        </a:rPr>
                        <a:t>number of data bytes from destination to source</a:t>
                      </a:r>
                    </a:p>
                  </a:txBody>
                  <a:tcPr marL="62162" marR="62162" marT="31081" marB="31081" anchor="ctr"/>
                </a:tc>
                <a:tc>
                  <a:txBody>
                    <a:bodyPr/>
                    <a:lstStyle/>
                    <a:p>
                      <a:r>
                        <a:rPr lang="en-US" sz="1200">
                          <a:effectLst/>
                        </a:rPr>
                        <a:t>continuous</a:t>
                      </a:r>
                    </a:p>
                  </a:txBody>
                  <a:tcPr marL="62162" marR="62162" marT="31081" marB="31081" anchor="ctr"/>
                </a:tc>
              </a:tr>
              <a:tr h="435134">
                <a:tc>
                  <a:txBody>
                    <a:bodyPr/>
                    <a:lstStyle/>
                    <a:p>
                      <a:r>
                        <a:rPr lang="en-US" sz="1200">
                          <a:effectLst/>
                        </a:rPr>
                        <a:t>flag</a:t>
                      </a:r>
                    </a:p>
                  </a:txBody>
                  <a:tcPr marL="62162" marR="62162" marT="31081" marB="31081" anchor="ctr"/>
                </a:tc>
                <a:tc>
                  <a:txBody>
                    <a:bodyPr/>
                    <a:lstStyle/>
                    <a:p>
                      <a:r>
                        <a:rPr lang="en-US" sz="1200">
                          <a:effectLst/>
                        </a:rPr>
                        <a:t>normal or error status of the connection</a:t>
                      </a:r>
                    </a:p>
                  </a:txBody>
                  <a:tcPr marL="62162" marR="62162" marT="31081" marB="31081" anchor="ctr"/>
                </a:tc>
                <a:tc>
                  <a:txBody>
                    <a:bodyPr/>
                    <a:lstStyle/>
                    <a:p>
                      <a:r>
                        <a:rPr lang="en-US" sz="1200">
                          <a:effectLst/>
                        </a:rPr>
                        <a:t>discrete</a:t>
                      </a:r>
                    </a:p>
                  </a:txBody>
                  <a:tcPr marL="62162" marR="62162" marT="31081" marB="31081" anchor="ctr"/>
                </a:tc>
              </a:tr>
              <a:tr h="621620">
                <a:tc>
                  <a:txBody>
                    <a:bodyPr/>
                    <a:lstStyle/>
                    <a:p>
                      <a:r>
                        <a:rPr lang="en-US" sz="1200">
                          <a:effectLst/>
                        </a:rPr>
                        <a:t>land</a:t>
                      </a:r>
                    </a:p>
                  </a:txBody>
                  <a:tcPr marL="62162" marR="62162" marT="31081" marB="31081" anchor="ctr"/>
                </a:tc>
                <a:tc>
                  <a:txBody>
                    <a:bodyPr/>
                    <a:lstStyle/>
                    <a:p>
                      <a:r>
                        <a:rPr lang="en-US" sz="1200">
                          <a:effectLst/>
                        </a:rPr>
                        <a:t>1 if connection is from/to the same host/port; 0 otherwise</a:t>
                      </a:r>
                    </a:p>
                  </a:txBody>
                  <a:tcPr marL="62162" marR="62162" marT="31081" marB="31081" anchor="ctr"/>
                </a:tc>
                <a:tc>
                  <a:txBody>
                    <a:bodyPr/>
                    <a:lstStyle/>
                    <a:p>
                      <a:r>
                        <a:rPr lang="en-US" sz="1200">
                          <a:effectLst/>
                        </a:rPr>
                        <a:t>discrete</a:t>
                      </a:r>
                    </a:p>
                  </a:txBody>
                  <a:tcPr marL="62162" marR="62162" marT="31081" marB="31081" anchor="ctr"/>
                </a:tc>
              </a:tr>
              <a:tr h="435134">
                <a:tc>
                  <a:txBody>
                    <a:bodyPr/>
                    <a:lstStyle/>
                    <a:p>
                      <a:r>
                        <a:rPr lang="en-US" sz="1200">
                          <a:effectLst/>
                        </a:rPr>
                        <a:t>wrong_fragment</a:t>
                      </a:r>
                    </a:p>
                  </a:txBody>
                  <a:tcPr marL="62162" marR="62162" marT="31081" marB="31081" anchor="ctr"/>
                </a:tc>
                <a:tc>
                  <a:txBody>
                    <a:bodyPr/>
                    <a:lstStyle/>
                    <a:p>
                      <a:r>
                        <a:rPr lang="en-US" sz="1200">
                          <a:effectLst/>
                        </a:rPr>
                        <a:t>number of "wrong" fragments</a:t>
                      </a:r>
                    </a:p>
                  </a:txBody>
                  <a:tcPr marL="62162" marR="62162" marT="31081" marB="31081" anchor="ctr"/>
                </a:tc>
                <a:tc>
                  <a:txBody>
                    <a:bodyPr/>
                    <a:lstStyle/>
                    <a:p>
                      <a:r>
                        <a:rPr lang="en-US" sz="1200">
                          <a:effectLst/>
                        </a:rPr>
                        <a:t>continuous</a:t>
                      </a:r>
                    </a:p>
                  </a:txBody>
                  <a:tcPr marL="62162" marR="62162" marT="31081" marB="31081" anchor="ctr"/>
                </a:tc>
              </a:tr>
              <a:tr h="248648">
                <a:tc>
                  <a:txBody>
                    <a:bodyPr/>
                    <a:lstStyle/>
                    <a:p>
                      <a:r>
                        <a:rPr lang="en-US" sz="1200" dirty="0">
                          <a:effectLst/>
                        </a:rPr>
                        <a:t>urgent</a:t>
                      </a:r>
                    </a:p>
                  </a:txBody>
                  <a:tcPr marL="62162" marR="62162" marT="31081" marB="31081" anchor="ctr"/>
                </a:tc>
                <a:tc>
                  <a:txBody>
                    <a:bodyPr/>
                    <a:lstStyle/>
                    <a:p>
                      <a:r>
                        <a:rPr lang="en-US" sz="1200">
                          <a:effectLst/>
                        </a:rPr>
                        <a:t>number of urgent packets</a:t>
                      </a:r>
                    </a:p>
                  </a:txBody>
                  <a:tcPr marL="62162" marR="62162" marT="31081" marB="31081" anchor="ctr"/>
                </a:tc>
                <a:tc>
                  <a:txBody>
                    <a:bodyPr/>
                    <a:lstStyle/>
                    <a:p>
                      <a:r>
                        <a:rPr lang="en-US" sz="1200" dirty="0">
                          <a:effectLst/>
                        </a:rPr>
                        <a:t>continuous</a:t>
                      </a:r>
                    </a:p>
                  </a:txBody>
                  <a:tcPr marL="62162" marR="62162" marT="31081" marB="31081" anchor="ctr"/>
                </a:tc>
              </a:tr>
            </a:tbl>
          </a:graphicData>
        </a:graphic>
      </p:graphicFrame>
    </p:spTree>
    <p:extLst>
      <p:ext uri="{BB962C8B-B14F-4D97-AF65-F5344CB8AC3E}">
        <p14:creationId xmlns:p14="http://schemas.microsoft.com/office/powerpoint/2010/main" val="832155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features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82943125"/>
              </p:ext>
            </p:extLst>
          </p:nvPr>
        </p:nvGraphicFramePr>
        <p:xfrm>
          <a:off x="1202077" y="1677850"/>
          <a:ext cx="8917968" cy="4374242"/>
        </p:xfrm>
        <a:graphic>
          <a:graphicData uri="http://schemas.openxmlformats.org/drawingml/2006/table">
            <a:tbl>
              <a:tblPr>
                <a:tableStyleId>{21E4AEA4-8DFA-4A89-87EB-49C32662AFE0}</a:tableStyleId>
              </a:tblPr>
              <a:tblGrid>
                <a:gridCol w="2972656"/>
                <a:gridCol w="2972656"/>
                <a:gridCol w="2972656"/>
              </a:tblGrid>
              <a:tr h="195566">
                <a:tc>
                  <a:txBody>
                    <a:bodyPr/>
                    <a:lstStyle/>
                    <a:p>
                      <a:r>
                        <a:rPr lang="en-US" sz="1000">
                          <a:effectLst/>
                        </a:rPr>
                        <a:t>feature name</a:t>
                      </a:r>
                    </a:p>
                  </a:txBody>
                  <a:tcPr marL="48891" marR="48891" marT="24446" marB="24446" anchor="ctr"/>
                </a:tc>
                <a:tc>
                  <a:txBody>
                    <a:bodyPr/>
                    <a:lstStyle/>
                    <a:p>
                      <a:r>
                        <a:rPr lang="en-US" sz="1000">
                          <a:effectLst/>
                        </a:rPr>
                        <a:t>description</a:t>
                      </a:r>
                    </a:p>
                  </a:txBody>
                  <a:tcPr marL="48891" marR="48891" marT="24446" marB="24446" anchor="ctr"/>
                </a:tc>
                <a:tc>
                  <a:txBody>
                    <a:bodyPr/>
                    <a:lstStyle/>
                    <a:p>
                      <a:r>
                        <a:rPr lang="en-US" sz="1000">
                          <a:effectLst/>
                        </a:rPr>
                        <a:t>type</a:t>
                      </a:r>
                    </a:p>
                  </a:txBody>
                  <a:tcPr marL="48891" marR="48891" marT="24446" marB="24446" anchor="ctr"/>
                </a:tc>
              </a:tr>
              <a:tr h="195566">
                <a:tc>
                  <a:txBody>
                    <a:bodyPr/>
                    <a:lstStyle/>
                    <a:p>
                      <a:r>
                        <a:rPr lang="en-US" sz="1000">
                          <a:effectLst/>
                        </a:rPr>
                        <a:t>hot</a:t>
                      </a:r>
                    </a:p>
                  </a:txBody>
                  <a:tcPr marL="48891" marR="48891" marT="24446" marB="24446" anchor="ctr"/>
                </a:tc>
                <a:tc>
                  <a:txBody>
                    <a:bodyPr/>
                    <a:lstStyle/>
                    <a:p>
                      <a:r>
                        <a:rPr lang="en-US" sz="1000">
                          <a:effectLst/>
                        </a:rPr>
                        <a:t>number of "hot" indicators</a:t>
                      </a:r>
                    </a:p>
                  </a:txBody>
                  <a:tcPr marL="48891" marR="48891" marT="24446" marB="24446" anchor="ctr"/>
                </a:tc>
                <a:tc>
                  <a:txBody>
                    <a:bodyPr/>
                    <a:lstStyle/>
                    <a:p>
                      <a:r>
                        <a:rPr lang="en-US" sz="1000">
                          <a:effectLst/>
                        </a:rPr>
                        <a:t>continuous</a:t>
                      </a:r>
                    </a:p>
                  </a:txBody>
                  <a:tcPr marL="48891" marR="48891" marT="24446" marB="24446" anchor="ctr"/>
                </a:tc>
              </a:tr>
              <a:tr h="342240">
                <a:tc>
                  <a:txBody>
                    <a:bodyPr/>
                    <a:lstStyle/>
                    <a:p>
                      <a:r>
                        <a:rPr lang="en-US" sz="1000" dirty="0" err="1">
                          <a:effectLst/>
                        </a:rPr>
                        <a:t>num_failed_logins</a:t>
                      </a:r>
                      <a:endParaRPr lang="en-US" sz="1000" dirty="0">
                        <a:effectLst/>
                      </a:endParaRPr>
                    </a:p>
                  </a:txBody>
                  <a:tcPr marL="48891" marR="48891" marT="24446" marB="24446" anchor="ctr"/>
                </a:tc>
                <a:tc>
                  <a:txBody>
                    <a:bodyPr/>
                    <a:lstStyle/>
                    <a:p>
                      <a:r>
                        <a:rPr lang="en-US" sz="1000">
                          <a:effectLst/>
                        </a:rPr>
                        <a:t>number of failed login attempts</a:t>
                      </a:r>
                    </a:p>
                  </a:txBody>
                  <a:tcPr marL="48891" marR="48891" marT="24446" marB="24446" anchor="ctr"/>
                </a:tc>
                <a:tc>
                  <a:txBody>
                    <a:bodyPr/>
                    <a:lstStyle/>
                    <a:p>
                      <a:r>
                        <a:rPr lang="en-US" sz="1000">
                          <a:effectLst/>
                        </a:rPr>
                        <a:t>continuous</a:t>
                      </a:r>
                    </a:p>
                  </a:txBody>
                  <a:tcPr marL="48891" marR="48891" marT="24446" marB="24446" anchor="ctr"/>
                </a:tc>
              </a:tr>
              <a:tr h="342240">
                <a:tc>
                  <a:txBody>
                    <a:bodyPr/>
                    <a:lstStyle/>
                    <a:p>
                      <a:r>
                        <a:rPr lang="en-US" sz="1000">
                          <a:effectLst/>
                        </a:rPr>
                        <a:t>logged_in</a:t>
                      </a:r>
                    </a:p>
                  </a:txBody>
                  <a:tcPr marL="48891" marR="48891" marT="24446" marB="24446" anchor="ctr"/>
                </a:tc>
                <a:tc>
                  <a:txBody>
                    <a:bodyPr/>
                    <a:lstStyle/>
                    <a:p>
                      <a:r>
                        <a:rPr lang="en-US" sz="1000">
                          <a:effectLst/>
                        </a:rPr>
                        <a:t>1 if successfully logged in; 0 otherwise</a:t>
                      </a:r>
                    </a:p>
                  </a:txBody>
                  <a:tcPr marL="48891" marR="48891" marT="24446" marB="24446" anchor="ctr"/>
                </a:tc>
                <a:tc>
                  <a:txBody>
                    <a:bodyPr/>
                    <a:lstStyle/>
                    <a:p>
                      <a:r>
                        <a:rPr lang="en-US" sz="1000">
                          <a:effectLst/>
                        </a:rPr>
                        <a:t>discrete</a:t>
                      </a:r>
                    </a:p>
                  </a:txBody>
                  <a:tcPr marL="48891" marR="48891" marT="24446" marB="24446" anchor="ctr"/>
                </a:tc>
              </a:tr>
              <a:tr h="342240">
                <a:tc>
                  <a:txBody>
                    <a:bodyPr/>
                    <a:lstStyle/>
                    <a:p>
                      <a:r>
                        <a:rPr lang="en-US" sz="1000">
                          <a:effectLst/>
                        </a:rPr>
                        <a:t>num_compromised</a:t>
                      </a:r>
                    </a:p>
                  </a:txBody>
                  <a:tcPr marL="48891" marR="48891" marT="24446" marB="24446" anchor="ctr"/>
                </a:tc>
                <a:tc>
                  <a:txBody>
                    <a:bodyPr/>
                    <a:lstStyle/>
                    <a:p>
                      <a:r>
                        <a:rPr lang="en-US" sz="1000">
                          <a:effectLst/>
                        </a:rPr>
                        <a:t>number of "compromised" conditions</a:t>
                      </a:r>
                    </a:p>
                  </a:txBody>
                  <a:tcPr marL="48891" marR="48891" marT="24446" marB="24446" anchor="ctr"/>
                </a:tc>
                <a:tc>
                  <a:txBody>
                    <a:bodyPr/>
                    <a:lstStyle/>
                    <a:p>
                      <a:r>
                        <a:rPr lang="en-US" sz="1000">
                          <a:effectLst/>
                        </a:rPr>
                        <a:t>continuous</a:t>
                      </a:r>
                    </a:p>
                  </a:txBody>
                  <a:tcPr marL="48891" marR="48891" marT="24446" marB="24446" anchor="ctr"/>
                </a:tc>
              </a:tr>
              <a:tr h="342240">
                <a:tc>
                  <a:txBody>
                    <a:bodyPr/>
                    <a:lstStyle/>
                    <a:p>
                      <a:r>
                        <a:rPr lang="en-US" sz="1000" dirty="0" err="1">
                          <a:effectLst/>
                        </a:rPr>
                        <a:t>root_shell</a:t>
                      </a:r>
                      <a:endParaRPr lang="en-US" sz="1000" dirty="0">
                        <a:effectLst/>
                      </a:endParaRPr>
                    </a:p>
                  </a:txBody>
                  <a:tcPr marL="48891" marR="48891" marT="24446" marB="24446" anchor="ctr"/>
                </a:tc>
                <a:tc>
                  <a:txBody>
                    <a:bodyPr/>
                    <a:lstStyle/>
                    <a:p>
                      <a:r>
                        <a:rPr lang="en-US" sz="1000">
                          <a:effectLst/>
                        </a:rPr>
                        <a:t>1 if root shell is obtained; 0 otherwise</a:t>
                      </a:r>
                    </a:p>
                  </a:txBody>
                  <a:tcPr marL="48891" marR="48891" marT="24446" marB="24446" anchor="ctr"/>
                </a:tc>
                <a:tc>
                  <a:txBody>
                    <a:bodyPr/>
                    <a:lstStyle/>
                    <a:p>
                      <a:r>
                        <a:rPr lang="en-US" sz="1000">
                          <a:effectLst/>
                        </a:rPr>
                        <a:t>discrete</a:t>
                      </a:r>
                    </a:p>
                  </a:txBody>
                  <a:tcPr marL="48891" marR="48891" marT="24446" marB="24446" anchor="ctr"/>
                </a:tc>
              </a:tr>
              <a:tr h="342240">
                <a:tc>
                  <a:txBody>
                    <a:bodyPr/>
                    <a:lstStyle/>
                    <a:p>
                      <a:r>
                        <a:rPr lang="en-US" sz="1000">
                          <a:effectLst/>
                        </a:rPr>
                        <a:t>su_attempted</a:t>
                      </a:r>
                    </a:p>
                  </a:txBody>
                  <a:tcPr marL="48891" marR="48891" marT="24446" marB="24446" anchor="ctr"/>
                </a:tc>
                <a:tc>
                  <a:txBody>
                    <a:bodyPr/>
                    <a:lstStyle/>
                    <a:p>
                      <a:r>
                        <a:rPr lang="en-US" sz="1000">
                          <a:effectLst/>
                        </a:rPr>
                        <a:t>1 if "su root" command attempted; 0 otherwise</a:t>
                      </a:r>
                    </a:p>
                  </a:txBody>
                  <a:tcPr marL="48891" marR="48891" marT="24446" marB="24446" anchor="ctr"/>
                </a:tc>
                <a:tc>
                  <a:txBody>
                    <a:bodyPr/>
                    <a:lstStyle/>
                    <a:p>
                      <a:r>
                        <a:rPr lang="en-US" sz="1000">
                          <a:effectLst/>
                        </a:rPr>
                        <a:t>discrete</a:t>
                      </a:r>
                    </a:p>
                  </a:txBody>
                  <a:tcPr marL="48891" marR="48891" marT="24446" marB="24446" anchor="ctr"/>
                </a:tc>
              </a:tr>
              <a:tr h="195566">
                <a:tc>
                  <a:txBody>
                    <a:bodyPr/>
                    <a:lstStyle/>
                    <a:p>
                      <a:r>
                        <a:rPr lang="en-US" sz="1000">
                          <a:effectLst/>
                        </a:rPr>
                        <a:t>num_root</a:t>
                      </a:r>
                    </a:p>
                  </a:txBody>
                  <a:tcPr marL="48891" marR="48891" marT="24446" marB="24446" anchor="ctr"/>
                </a:tc>
                <a:tc>
                  <a:txBody>
                    <a:bodyPr/>
                    <a:lstStyle/>
                    <a:p>
                      <a:r>
                        <a:rPr lang="en-US" sz="1000">
                          <a:effectLst/>
                        </a:rPr>
                        <a:t>number of "root" accesses</a:t>
                      </a:r>
                    </a:p>
                  </a:txBody>
                  <a:tcPr marL="48891" marR="48891" marT="24446" marB="24446" anchor="ctr"/>
                </a:tc>
                <a:tc>
                  <a:txBody>
                    <a:bodyPr/>
                    <a:lstStyle/>
                    <a:p>
                      <a:r>
                        <a:rPr lang="en-US" sz="1000">
                          <a:effectLst/>
                        </a:rPr>
                        <a:t>continuous</a:t>
                      </a:r>
                    </a:p>
                  </a:txBody>
                  <a:tcPr marL="48891" marR="48891" marT="24446" marB="24446" anchor="ctr"/>
                </a:tc>
              </a:tr>
              <a:tr h="342240">
                <a:tc>
                  <a:txBody>
                    <a:bodyPr/>
                    <a:lstStyle/>
                    <a:p>
                      <a:r>
                        <a:rPr lang="en-US" sz="1000">
                          <a:effectLst/>
                        </a:rPr>
                        <a:t>num_file_creations</a:t>
                      </a:r>
                    </a:p>
                  </a:txBody>
                  <a:tcPr marL="48891" marR="48891" marT="24446" marB="24446" anchor="ctr"/>
                </a:tc>
                <a:tc>
                  <a:txBody>
                    <a:bodyPr/>
                    <a:lstStyle/>
                    <a:p>
                      <a:r>
                        <a:rPr lang="en-US" sz="1000">
                          <a:effectLst/>
                        </a:rPr>
                        <a:t>number of file creation operations</a:t>
                      </a:r>
                    </a:p>
                  </a:txBody>
                  <a:tcPr marL="48891" marR="48891" marT="24446" marB="24446" anchor="ctr"/>
                </a:tc>
                <a:tc>
                  <a:txBody>
                    <a:bodyPr/>
                    <a:lstStyle/>
                    <a:p>
                      <a:r>
                        <a:rPr lang="en-US" sz="1000">
                          <a:effectLst/>
                        </a:rPr>
                        <a:t>continuous</a:t>
                      </a:r>
                    </a:p>
                  </a:txBody>
                  <a:tcPr marL="48891" marR="48891" marT="24446" marB="24446" anchor="ctr"/>
                </a:tc>
              </a:tr>
              <a:tr h="195566">
                <a:tc>
                  <a:txBody>
                    <a:bodyPr/>
                    <a:lstStyle/>
                    <a:p>
                      <a:r>
                        <a:rPr lang="en-US" sz="1000">
                          <a:effectLst/>
                        </a:rPr>
                        <a:t>num_shells</a:t>
                      </a:r>
                    </a:p>
                  </a:txBody>
                  <a:tcPr marL="48891" marR="48891" marT="24446" marB="24446" anchor="ctr"/>
                </a:tc>
                <a:tc>
                  <a:txBody>
                    <a:bodyPr/>
                    <a:lstStyle/>
                    <a:p>
                      <a:r>
                        <a:rPr lang="en-US" sz="1000">
                          <a:effectLst/>
                        </a:rPr>
                        <a:t>number of shell prompts</a:t>
                      </a:r>
                    </a:p>
                  </a:txBody>
                  <a:tcPr marL="48891" marR="48891" marT="24446" marB="24446" anchor="ctr"/>
                </a:tc>
                <a:tc>
                  <a:txBody>
                    <a:bodyPr/>
                    <a:lstStyle/>
                    <a:p>
                      <a:r>
                        <a:rPr lang="en-US" sz="1000">
                          <a:effectLst/>
                        </a:rPr>
                        <a:t>continuous</a:t>
                      </a:r>
                    </a:p>
                  </a:txBody>
                  <a:tcPr marL="48891" marR="48891" marT="24446" marB="24446" anchor="ctr"/>
                </a:tc>
              </a:tr>
              <a:tr h="342240">
                <a:tc>
                  <a:txBody>
                    <a:bodyPr/>
                    <a:lstStyle/>
                    <a:p>
                      <a:r>
                        <a:rPr lang="en-US" sz="1000">
                          <a:effectLst/>
                        </a:rPr>
                        <a:t>num_access_files</a:t>
                      </a:r>
                    </a:p>
                  </a:txBody>
                  <a:tcPr marL="48891" marR="48891" marT="24446" marB="24446" anchor="ctr"/>
                </a:tc>
                <a:tc>
                  <a:txBody>
                    <a:bodyPr/>
                    <a:lstStyle/>
                    <a:p>
                      <a:r>
                        <a:rPr lang="en-US" sz="1000">
                          <a:effectLst/>
                        </a:rPr>
                        <a:t>number of operations on access control files</a:t>
                      </a:r>
                    </a:p>
                  </a:txBody>
                  <a:tcPr marL="48891" marR="48891" marT="24446" marB="24446" anchor="ctr"/>
                </a:tc>
                <a:tc>
                  <a:txBody>
                    <a:bodyPr/>
                    <a:lstStyle/>
                    <a:p>
                      <a:r>
                        <a:rPr lang="en-US" sz="1000">
                          <a:effectLst/>
                        </a:rPr>
                        <a:t>continuous</a:t>
                      </a:r>
                    </a:p>
                  </a:txBody>
                  <a:tcPr marL="48891" marR="48891" marT="24446" marB="24446" anchor="ctr"/>
                </a:tc>
              </a:tr>
              <a:tr h="342240">
                <a:tc>
                  <a:txBody>
                    <a:bodyPr/>
                    <a:lstStyle/>
                    <a:p>
                      <a:r>
                        <a:rPr lang="en-US" sz="1000">
                          <a:effectLst/>
                        </a:rPr>
                        <a:t>num_outbound_cmds</a:t>
                      </a:r>
                    </a:p>
                  </a:txBody>
                  <a:tcPr marL="48891" marR="48891" marT="24446" marB="24446" anchor="ctr"/>
                </a:tc>
                <a:tc>
                  <a:txBody>
                    <a:bodyPr/>
                    <a:lstStyle/>
                    <a:p>
                      <a:r>
                        <a:rPr lang="en-US" sz="1000">
                          <a:effectLst/>
                        </a:rPr>
                        <a:t>number of outbound commands in an ftp session</a:t>
                      </a:r>
                    </a:p>
                  </a:txBody>
                  <a:tcPr marL="48891" marR="48891" marT="24446" marB="24446" anchor="ctr"/>
                </a:tc>
                <a:tc>
                  <a:txBody>
                    <a:bodyPr/>
                    <a:lstStyle/>
                    <a:p>
                      <a:r>
                        <a:rPr lang="en-US" sz="1000">
                          <a:effectLst/>
                        </a:rPr>
                        <a:t>continuous</a:t>
                      </a:r>
                    </a:p>
                  </a:txBody>
                  <a:tcPr marL="48891" marR="48891" marT="24446" marB="24446" anchor="ctr"/>
                </a:tc>
              </a:tr>
              <a:tr h="342240">
                <a:tc>
                  <a:txBody>
                    <a:bodyPr/>
                    <a:lstStyle/>
                    <a:p>
                      <a:r>
                        <a:rPr lang="en-US" sz="1000">
                          <a:effectLst/>
                        </a:rPr>
                        <a:t>is_hot_login</a:t>
                      </a:r>
                    </a:p>
                  </a:txBody>
                  <a:tcPr marL="48891" marR="48891" marT="24446" marB="24446" anchor="ctr"/>
                </a:tc>
                <a:tc>
                  <a:txBody>
                    <a:bodyPr/>
                    <a:lstStyle/>
                    <a:p>
                      <a:r>
                        <a:rPr lang="en-US" sz="1000">
                          <a:effectLst/>
                        </a:rPr>
                        <a:t>1 if the login belongs to the "hot" list; 0 otherwise</a:t>
                      </a:r>
                    </a:p>
                  </a:txBody>
                  <a:tcPr marL="48891" marR="48891" marT="24446" marB="24446" anchor="ctr"/>
                </a:tc>
                <a:tc>
                  <a:txBody>
                    <a:bodyPr/>
                    <a:lstStyle/>
                    <a:p>
                      <a:r>
                        <a:rPr lang="en-US" sz="1000">
                          <a:effectLst/>
                        </a:rPr>
                        <a:t>discrete</a:t>
                      </a:r>
                    </a:p>
                  </a:txBody>
                  <a:tcPr marL="48891" marR="48891" marT="24446" marB="24446" anchor="ctr"/>
                </a:tc>
              </a:tr>
              <a:tr h="488914">
                <a:tc>
                  <a:txBody>
                    <a:bodyPr/>
                    <a:lstStyle/>
                    <a:p>
                      <a:r>
                        <a:rPr lang="en-US" sz="1000">
                          <a:effectLst/>
                        </a:rPr>
                        <a:t>is_guest_login</a:t>
                      </a:r>
                    </a:p>
                  </a:txBody>
                  <a:tcPr marL="48891" marR="48891" marT="24446" marB="24446" anchor="ctr"/>
                </a:tc>
                <a:tc>
                  <a:txBody>
                    <a:bodyPr/>
                    <a:lstStyle/>
                    <a:p>
                      <a:r>
                        <a:rPr lang="en-US" sz="1000">
                          <a:effectLst/>
                        </a:rPr>
                        <a:t>1 if the login is a &amp;qquot;guest"login; 0 otherwise</a:t>
                      </a:r>
                    </a:p>
                  </a:txBody>
                  <a:tcPr marL="48891" marR="48891" marT="24446" marB="24446" anchor="ctr"/>
                </a:tc>
                <a:tc>
                  <a:txBody>
                    <a:bodyPr/>
                    <a:lstStyle/>
                    <a:p>
                      <a:r>
                        <a:rPr lang="en-US" sz="1000" dirty="0">
                          <a:effectLst/>
                        </a:rPr>
                        <a:t>discrete</a:t>
                      </a:r>
                    </a:p>
                  </a:txBody>
                  <a:tcPr marL="48891" marR="48891" marT="24446" marB="24446" anchor="ctr"/>
                </a:tc>
              </a:tr>
            </a:tbl>
          </a:graphicData>
        </a:graphic>
      </p:graphicFrame>
    </p:spTree>
    <p:extLst>
      <p:ext uri="{BB962C8B-B14F-4D97-AF65-F5344CB8AC3E}">
        <p14:creationId xmlns:p14="http://schemas.microsoft.com/office/powerpoint/2010/main" val="1630197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Traffic Features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096259267"/>
              </p:ext>
            </p:extLst>
          </p:nvPr>
        </p:nvGraphicFramePr>
        <p:xfrm>
          <a:off x="1571947" y="1796198"/>
          <a:ext cx="8640564" cy="4358404"/>
        </p:xfrm>
        <a:graphic>
          <a:graphicData uri="http://schemas.openxmlformats.org/drawingml/2006/table">
            <a:tbl>
              <a:tblPr>
                <a:tableStyleId>{21E4AEA4-8DFA-4A89-87EB-49C32662AFE0}</a:tableStyleId>
              </a:tblPr>
              <a:tblGrid>
                <a:gridCol w="2880188"/>
                <a:gridCol w="2880188"/>
                <a:gridCol w="2880188"/>
              </a:tblGrid>
              <a:tr h="200061">
                <a:tc>
                  <a:txBody>
                    <a:bodyPr/>
                    <a:lstStyle/>
                    <a:p>
                      <a:r>
                        <a:rPr lang="en-US" sz="1000">
                          <a:effectLst/>
                        </a:rPr>
                        <a:t>feature name</a:t>
                      </a:r>
                    </a:p>
                  </a:txBody>
                  <a:tcPr marL="50015" marR="50015" marT="25008" marB="25008" anchor="ctr"/>
                </a:tc>
                <a:tc>
                  <a:txBody>
                    <a:bodyPr/>
                    <a:lstStyle/>
                    <a:p>
                      <a:r>
                        <a:rPr lang="en-US" sz="1000">
                          <a:effectLst/>
                        </a:rPr>
                        <a:t>description&gt;</a:t>
                      </a:r>
                    </a:p>
                  </a:txBody>
                  <a:tcPr marL="50015" marR="50015" marT="25008" marB="25008" anchor="ctr"/>
                </a:tc>
                <a:tc>
                  <a:txBody>
                    <a:bodyPr/>
                    <a:lstStyle/>
                    <a:p>
                      <a:r>
                        <a:rPr lang="en-US" sz="1000">
                          <a:effectLst/>
                        </a:rPr>
                        <a:t>type</a:t>
                      </a:r>
                    </a:p>
                  </a:txBody>
                  <a:tcPr marL="50015" marR="50015" marT="25008" marB="25008" anchor="ctr"/>
                </a:tc>
              </a:tr>
              <a:tr h="650200">
                <a:tc>
                  <a:txBody>
                    <a:bodyPr/>
                    <a:lstStyle/>
                    <a:p>
                      <a:r>
                        <a:rPr lang="en-US" sz="1000">
                          <a:effectLst/>
                        </a:rPr>
                        <a:t>count</a:t>
                      </a:r>
                    </a:p>
                  </a:txBody>
                  <a:tcPr marL="50015" marR="50015" marT="25008" marB="25008" anchor="ctr"/>
                </a:tc>
                <a:tc>
                  <a:txBody>
                    <a:bodyPr/>
                    <a:lstStyle/>
                    <a:p>
                      <a:r>
                        <a:rPr lang="en-US" sz="1000">
                          <a:effectLst/>
                        </a:rPr>
                        <a:t>number of connections to the same host as the current connection in the past two seconds</a:t>
                      </a:r>
                    </a:p>
                  </a:txBody>
                  <a:tcPr marL="50015" marR="50015" marT="25008" marB="25008" anchor="ctr"/>
                </a:tc>
                <a:tc>
                  <a:txBody>
                    <a:bodyPr/>
                    <a:lstStyle/>
                    <a:p>
                      <a:r>
                        <a:rPr lang="en-US" sz="1000">
                          <a:effectLst/>
                        </a:rPr>
                        <a:t>continuous</a:t>
                      </a:r>
                    </a:p>
                  </a:txBody>
                  <a:tcPr marL="50015" marR="50015" marT="25008" marB="25008" anchor="ctr"/>
                </a:tc>
              </a:tr>
              <a:tr h="200061">
                <a:tc gridSpan="3">
                  <a:txBody>
                    <a:bodyPr/>
                    <a:lstStyle/>
                    <a:p>
                      <a:pPr algn="ctr"/>
                      <a:r>
                        <a:rPr lang="en-US" sz="1000">
                          <a:effectLst/>
                        </a:rPr>
                        <a:t>Note: The following features refer to these same-host connections.</a:t>
                      </a:r>
                    </a:p>
                  </a:txBody>
                  <a:tcPr marL="50015" marR="50015" marT="25008" marB="25008" anchor="ctr"/>
                </a:tc>
                <a:tc hMerge="1">
                  <a:txBody>
                    <a:bodyPr/>
                    <a:lstStyle/>
                    <a:p>
                      <a:endParaRPr lang="en-US"/>
                    </a:p>
                  </a:txBody>
                  <a:tcPr/>
                </a:tc>
                <a:tc hMerge="1">
                  <a:txBody>
                    <a:bodyPr/>
                    <a:lstStyle/>
                    <a:p>
                      <a:endParaRPr lang="en-US"/>
                    </a:p>
                  </a:txBody>
                  <a:tcPr/>
                </a:tc>
              </a:tr>
              <a:tr h="350108">
                <a:tc>
                  <a:txBody>
                    <a:bodyPr/>
                    <a:lstStyle/>
                    <a:p>
                      <a:r>
                        <a:rPr lang="en-US" sz="1000" dirty="0" err="1">
                          <a:effectLst/>
                        </a:rPr>
                        <a:t>serror_rate</a:t>
                      </a:r>
                      <a:endParaRPr lang="en-US" sz="1000" dirty="0">
                        <a:effectLst/>
                      </a:endParaRPr>
                    </a:p>
                  </a:txBody>
                  <a:tcPr marL="50015" marR="50015" marT="25008" marB="25008" anchor="ctr"/>
                </a:tc>
                <a:tc>
                  <a:txBody>
                    <a:bodyPr/>
                    <a:lstStyle/>
                    <a:p>
                      <a:r>
                        <a:rPr lang="en-US" sz="1000">
                          <a:effectLst/>
                        </a:rPr>
                        <a:t>% of connections that have "SYN" errors</a:t>
                      </a:r>
                    </a:p>
                  </a:txBody>
                  <a:tcPr marL="50015" marR="50015" marT="25008" marB="25008" anchor="ctr"/>
                </a:tc>
                <a:tc>
                  <a:txBody>
                    <a:bodyPr/>
                    <a:lstStyle/>
                    <a:p>
                      <a:r>
                        <a:rPr lang="en-US" sz="1000">
                          <a:effectLst/>
                        </a:rPr>
                        <a:t>continuous</a:t>
                      </a:r>
                    </a:p>
                  </a:txBody>
                  <a:tcPr marL="50015" marR="50015" marT="25008" marB="25008" anchor="ctr"/>
                </a:tc>
              </a:tr>
              <a:tr h="350108">
                <a:tc>
                  <a:txBody>
                    <a:bodyPr/>
                    <a:lstStyle/>
                    <a:p>
                      <a:r>
                        <a:rPr lang="en-US" sz="1000">
                          <a:effectLst/>
                        </a:rPr>
                        <a:t>rerror_rate</a:t>
                      </a:r>
                    </a:p>
                  </a:txBody>
                  <a:tcPr marL="50015" marR="50015" marT="25008" marB="25008" anchor="ctr"/>
                </a:tc>
                <a:tc>
                  <a:txBody>
                    <a:bodyPr/>
                    <a:lstStyle/>
                    <a:p>
                      <a:r>
                        <a:rPr lang="en-US" sz="1000">
                          <a:effectLst/>
                        </a:rPr>
                        <a:t>% of connections that have "REJ" errors</a:t>
                      </a:r>
                    </a:p>
                  </a:txBody>
                  <a:tcPr marL="50015" marR="50015" marT="25008" marB="25008" anchor="ctr"/>
                </a:tc>
                <a:tc>
                  <a:txBody>
                    <a:bodyPr/>
                    <a:lstStyle/>
                    <a:p>
                      <a:r>
                        <a:rPr lang="en-US" sz="1000">
                          <a:effectLst/>
                        </a:rPr>
                        <a:t>continuous</a:t>
                      </a:r>
                    </a:p>
                  </a:txBody>
                  <a:tcPr marL="50015" marR="50015" marT="25008" marB="25008" anchor="ctr"/>
                </a:tc>
              </a:tr>
              <a:tr h="350108">
                <a:tc>
                  <a:txBody>
                    <a:bodyPr/>
                    <a:lstStyle/>
                    <a:p>
                      <a:r>
                        <a:rPr lang="en-US" sz="1000">
                          <a:effectLst/>
                        </a:rPr>
                        <a:t>same_srv_rate</a:t>
                      </a:r>
                    </a:p>
                  </a:txBody>
                  <a:tcPr marL="50015" marR="50015" marT="25008" marB="25008" anchor="ctr"/>
                </a:tc>
                <a:tc>
                  <a:txBody>
                    <a:bodyPr/>
                    <a:lstStyle/>
                    <a:p>
                      <a:r>
                        <a:rPr lang="en-US" sz="1000">
                          <a:effectLst/>
                        </a:rPr>
                        <a:t>% of connections to the same service</a:t>
                      </a:r>
                    </a:p>
                  </a:txBody>
                  <a:tcPr marL="50015" marR="50015" marT="25008" marB="25008" anchor="ctr"/>
                </a:tc>
                <a:tc>
                  <a:txBody>
                    <a:bodyPr/>
                    <a:lstStyle/>
                    <a:p>
                      <a:r>
                        <a:rPr lang="en-US" sz="1000">
                          <a:effectLst/>
                        </a:rPr>
                        <a:t>continuous</a:t>
                      </a:r>
                    </a:p>
                  </a:txBody>
                  <a:tcPr marL="50015" marR="50015" marT="25008" marB="25008" anchor="ctr"/>
                </a:tc>
              </a:tr>
              <a:tr h="350108">
                <a:tc>
                  <a:txBody>
                    <a:bodyPr/>
                    <a:lstStyle/>
                    <a:p>
                      <a:r>
                        <a:rPr lang="en-US" sz="1000">
                          <a:effectLst/>
                        </a:rPr>
                        <a:t>diff_srv_rate</a:t>
                      </a:r>
                    </a:p>
                  </a:txBody>
                  <a:tcPr marL="50015" marR="50015" marT="25008" marB="25008" anchor="ctr"/>
                </a:tc>
                <a:tc>
                  <a:txBody>
                    <a:bodyPr/>
                    <a:lstStyle/>
                    <a:p>
                      <a:r>
                        <a:rPr lang="en-US" sz="1000">
                          <a:effectLst/>
                        </a:rPr>
                        <a:t>% of connections to different services</a:t>
                      </a:r>
                    </a:p>
                  </a:txBody>
                  <a:tcPr marL="50015" marR="50015" marT="25008" marB="25008" anchor="ctr"/>
                </a:tc>
                <a:tc>
                  <a:txBody>
                    <a:bodyPr/>
                    <a:lstStyle/>
                    <a:p>
                      <a:r>
                        <a:rPr lang="en-US" sz="1000">
                          <a:effectLst/>
                        </a:rPr>
                        <a:t>continuous</a:t>
                      </a:r>
                    </a:p>
                  </a:txBody>
                  <a:tcPr marL="50015" marR="50015" marT="25008" marB="25008" anchor="ctr"/>
                </a:tc>
              </a:tr>
              <a:tr h="650200">
                <a:tc>
                  <a:txBody>
                    <a:bodyPr/>
                    <a:lstStyle/>
                    <a:p>
                      <a:r>
                        <a:rPr lang="en-US" sz="1000">
                          <a:effectLst/>
                        </a:rPr>
                        <a:t>srv_count</a:t>
                      </a:r>
                    </a:p>
                  </a:txBody>
                  <a:tcPr marL="50015" marR="50015" marT="25008" marB="25008" anchor="ctr"/>
                </a:tc>
                <a:tc>
                  <a:txBody>
                    <a:bodyPr/>
                    <a:lstStyle/>
                    <a:p>
                      <a:r>
                        <a:rPr lang="en-US" sz="1000">
                          <a:effectLst/>
                        </a:rPr>
                        <a:t>number of connections to the same service as the current connection in the past two seconds</a:t>
                      </a:r>
                    </a:p>
                  </a:txBody>
                  <a:tcPr marL="50015" marR="50015" marT="25008" marB="25008" anchor="ctr"/>
                </a:tc>
                <a:tc>
                  <a:txBody>
                    <a:bodyPr/>
                    <a:lstStyle/>
                    <a:p>
                      <a:r>
                        <a:rPr lang="en-US" sz="1000">
                          <a:effectLst/>
                        </a:rPr>
                        <a:t>continuous</a:t>
                      </a:r>
                    </a:p>
                  </a:txBody>
                  <a:tcPr marL="50015" marR="50015" marT="25008" marB="25008" anchor="ctr"/>
                </a:tc>
              </a:tr>
              <a:tr h="200061">
                <a:tc gridSpan="3">
                  <a:txBody>
                    <a:bodyPr/>
                    <a:lstStyle/>
                    <a:p>
                      <a:pPr algn="ctr"/>
                      <a:r>
                        <a:rPr lang="en-US" sz="1000">
                          <a:effectLst/>
                        </a:rPr>
                        <a:t>Note: The following features refer to these same-service connections.</a:t>
                      </a:r>
                    </a:p>
                  </a:txBody>
                  <a:tcPr marL="50015" marR="50015" marT="25008" marB="25008" anchor="ctr"/>
                </a:tc>
                <a:tc hMerge="1">
                  <a:txBody>
                    <a:bodyPr/>
                    <a:lstStyle/>
                    <a:p>
                      <a:endParaRPr lang="en-US"/>
                    </a:p>
                  </a:txBody>
                  <a:tcPr/>
                </a:tc>
                <a:tc hMerge="1">
                  <a:txBody>
                    <a:bodyPr/>
                    <a:lstStyle/>
                    <a:p>
                      <a:endParaRPr lang="en-US"/>
                    </a:p>
                  </a:txBody>
                  <a:tcPr/>
                </a:tc>
              </a:tr>
              <a:tr h="350108">
                <a:tc>
                  <a:txBody>
                    <a:bodyPr/>
                    <a:lstStyle/>
                    <a:p>
                      <a:r>
                        <a:rPr lang="en-US" sz="1000">
                          <a:effectLst/>
                        </a:rPr>
                        <a:t>srv_serror_rate</a:t>
                      </a:r>
                    </a:p>
                  </a:txBody>
                  <a:tcPr marL="50015" marR="50015" marT="25008" marB="25008" anchor="ctr"/>
                </a:tc>
                <a:tc>
                  <a:txBody>
                    <a:bodyPr/>
                    <a:lstStyle/>
                    <a:p>
                      <a:r>
                        <a:rPr lang="en-US" sz="1000">
                          <a:effectLst/>
                        </a:rPr>
                        <a:t>% of connections that have "SYN" errors</a:t>
                      </a:r>
                    </a:p>
                  </a:txBody>
                  <a:tcPr marL="50015" marR="50015" marT="25008" marB="25008" anchor="ctr"/>
                </a:tc>
                <a:tc>
                  <a:txBody>
                    <a:bodyPr/>
                    <a:lstStyle/>
                    <a:p>
                      <a:r>
                        <a:rPr lang="en-US" sz="1000">
                          <a:effectLst/>
                        </a:rPr>
                        <a:t>continuous</a:t>
                      </a:r>
                    </a:p>
                  </a:txBody>
                  <a:tcPr marL="50015" marR="50015" marT="25008" marB="25008" anchor="ctr"/>
                </a:tc>
              </a:tr>
              <a:tr h="350108">
                <a:tc>
                  <a:txBody>
                    <a:bodyPr/>
                    <a:lstStyle/>
                    <a:p>
                      <a:r>
                        <a:rPr lang="en-US" sz="1000">
                          <a:effectLst/>
                        </a:rPr>
                        <a:t>srv_rerror_rate</a:t>
                      </a:r>
                    </a:p>
                  </a:txBody>
                  <a:tcPr marL="50015" marR="50015" marT="25008" marB="25008" anchor="ctr"/>
                </a:tc>
                <a:tc>
                  <a:txBody>
                    <a:bodyPr/>
                    <a:lstStyle/>
                    <a:p>
                      <a:r>
                        <a:rPr lang="en-US" sz="1000">
                          <a:effectLst/>
                        </a:rPr>
                        <a:t>% of connections that have "REJ" errors</a:t>
                      </a:r>
                    </a:p>
                  </a:txBody>
                  <a:tcPr marL="50015" marR="50015" marT="25008" marB="25008" anchor="ctr"/>
                </a:tc>
                <a:tc>
                  <a:txBody>
                    <a:bodyPr/>
                    <a:lstStyle/>
                    <a:p>
                      <a:r>
                        <a:rPr lang="en-US" sz="1000">
                          <a:effectLst/>
                        </a:rPr>
                        <a:t>continuous</a:t>
                      </a:r>
                    </a:p>
                  </a:txBody>
                  <a:tcPr marL="50015" marR="50015" marT="25008" marB="25008" anchor="ctr"/>
                </a:tc>
              </a:tr>
              <a:tr h="350108">
                <a:tc>
                  <a:txBody>
                    <a:bodyPr/>
                    <a:lstStyle/>
                    <a:p>
                      <a:r>
                        <a:rPr lang="en-US" sz="1000">
                          <a:effectLst/>
                        </a:rPr>
                        <a:t>srv_diff_host_rate</a:t>
                      </a:r>
                    </a:p>
                  </a:txBody>
                  <a:tcPr marL="50015" marR="50015" marT="25008" marB="25008" anchor="ctr"/>
                </a:tc>
                <a:tc>
                  <a:txBody>
                    <a:bodyPr/>
                    <a:lstStyle/>
                    <a:p>
                      <a:r>
                        <a:rPr lang="en-US" sz="1000">
                          <a:effectLst/>
                        </a:rPr>
                        <a:t>% of connections to different hosts</a:t>
                      </a:r>
                    </a:p>
                  </a:txBody>
                  <a:tcPr marL="50015" marR="50015" marT="25008" marB="25008" anchor="ctr"/>
                </a:tc>
                <a:tc>
                  <a:txBody>
                    <a:bodyPr/>
                    <a:lstStyle/>
                    <a:p>
                      <a:r>
                        <a:rPr lang="en-US" sz="1000" dirty="0">
                          <a:effectLst/>
                        </a:rPr>
                        <a:t>continuous</a:t>
                      </a:r>
                    </a:p>
                  </a:txBody>
                  <a:tcPr marL="50015" marR="50015" marT="25008" marB="25008" anchor="ctr"/>
                </a:tc>
              </a:tr>
            </a:tbl>
          </a:graphicData>
        </a:graphic>
      </p:graphicFrame>
    </p:spTree>
    <p:extLst>
      <p:ext uri="{BB962C8B-B14F-4D97-AF65-F5344CB8AC3E}">
        <p14:creationId xmlns:p14="http://schemas.microsoft.com/office/powerpoint/2010/main" val="113849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a:t>A</a:t>
            </a:r>
            <a:r>
              <a:rPr lang="en-US" dirty="0" smtClean="0"/>
              <a:t>ttack types,</a:t>
            </a:r>
            <a:r>
              <a:rPr lang="en-US" dirty="0" smtClean="0"/>
              <a:t> features and datasets</a:t>
            </a:r>
          </a:p>
          <a:p>
            <a:r>
              <a:rPr lang="en-US" dirty="0" smtClean="0"/>
              <a:t>Data preprocessing</a:t>
            </a:r>
          </a:p>
          <a:p>
            <a:r>
              <a:rPr lang="en-US" dirty="0" smtClean="0"/>
              <a:t>Models, </a:t>
            </a:r>
            <a:r>
              <a:rPr lang="en-US" dirty="0"/>
              <a:t>p</a:t>
            </a:r>
            <a:r>
              <a:rPr lang="en-US" dirty="0" smtClean="0"/>
              <a:t>arameter study and </a:t>
            </a:r>
            <a:r>
              <a:rPr lang="en-US" dirty="0" smtClean="0"/>
              <a:t>the implementation details</a:t>
            </a:r>
          </a:p>
          <a:p>
            <a:pPr lvl="1"/>
            <a:r>
              <a:rPr lang="en-US" dirty="0" smtClean="0"/>
              <a:t>Logistic regression(</a:t>
            </a:r>
            <a:r>
              <a:rPr lang="en-US" dirty="0" smtClean="0"/>
              <a:t>Supervised learning</a:t>
            </a:r>
            <a:r>
              <a:rPr lang="en-US" dirty="0" smtClean="0"/>
              <a:t>)</a:t>
            </a:r>
          </a:p>
          <a:p>
            <a:pPr lvl="1"/>
            <a:r>
              <a:rPr lang="en-US" dirty="0" smtClean="0"/>
              <a:t>Decision tree(supervised learning)</a:t>
            </a:r>
          </a:p>
          <a:p>
            <a:pPr lvl="1"/>
            <a:r>
              <a:rPr lang="en-US" dirty="0" err="1" smtClean="0"/>
              <a:t>Kmeans</a:t>
            </a:r>
            <a:r>
              <a:rPr lang="en-US" dirty="0" smtClean="0"/>
              <a:t>(unsupervised learning)</a:t>
            </a:r>
          </a:p>
          <a:p>
            <a:r>
              <a:rPr lang="en-US" dirty="0"/>
              <a:t>C</a:t>
            </a:r>
            <a:r>
              <a:rPr lang="en-US" dirty="0" smtClean="0"/>
              <a:t>omparison of models</a:t>
            </a:r>
          </a:p>
          <a:p>
            <a:r>
              <a:rPr lang="en-US" dirty="0" smtClean="0"/>
              <a:t>Summary</a:t>
            </a:r>
          </a:p>
          <a:p>
            <a:pPr lvl="2"/>
            <a:endParaRPr lang="en-US" dirty="0" smtClean="0"/>
          </a:p>
          <a:p>
            <a:endParaRPr lang="en-US" dirty="0"/>
          </a:p>
        </p:txBody>
      </p:sp>
    </p:spTree>
    <p:extLst>
      <p:ext uri="{BB962C8B-B14F-4D97-AF65-F5344CB8AC3E}">
        <p14:creationId xmlns:p14="http://schemas.microsoft.com/office/powerpoint/2010/main" val="976575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573" y="-166215"/>
            <a:ext cx="10515600" cy="1325563"/>
          </a:xfrm>
        </p:spPr>
        <p:txBody>
          <a:bodyPr/>
          <a:lstStyle/>
          <a:p>
            <a:r>
              <a:rPr lang="en-US" dirty="0" smtClean="0"/>
              <a:t>Four different types of attack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67292856"/>
              </p:ext>
            </p:extLst>
          </p:nvPr>
        </p:nvGraphicFramePr>
        <p:xfrm>
          <a:off x="2214229" y="992136"/>
          <a:ext cx="7037033" cy="5151708"/>
        </p:xfrm>
        <a:graphic>
          <a:graphicData uri="http://schemas.openxmlformats.org/drawingml/2006/table">
            <a:tbl>
              <a:tblPr firstRow="1" bandRow="1">
                <a:tableStyleId>{0E3FDE45-AF77-4B5C-9715-49D594BDF05E}</a:tableStyleId>
              </a:tblPr>
              <a:tblGrid>
                <a:gridCol w="962146"/>
                <a:gridCol w="2489583"/>
                <a:gridCol w="3585304"/>
              </a:tblGrid>
              <a:tr h="540404">
                <a:tc>
                  <a:txBody>
                    <a:bodyPr/>
                    <a:lstStyle/>
                    <a:p>
                      <a:endParaRPr lang="en-US" dirty="0"/>
                    </a:p>
                  </a:txBody>
                  <a:tcPr/>
                </a:tc>
                <a:tc>
                  <a:txBody>
                    <a:bodyPr/>
                    <a:lstStyle/>
                    <a:p>
                      <a:r>
                        <a:rPr lang="en-US" dirty="0" smtClean="0"/>
                        <a:t>description</a:t>
                      </a:r>
                      <a:endParaRPr lang="en-US" dirty="0"/>
                    </a:p>
                  </a:txBody>
                  <a:tcPr/>
                </a:tc>
                <a:tc>
                  <a:txBody>
                    <a:bodyPr/>
                    <a:lstStyle/>
                    <a:p>
                      <a:r>
                        <a:rPr lang="en-US" dirty="0" smtClean="0"/>
                        <a:t>Attack types</a:t>
                      </a:r>
                      <a:endParaRPr lang="en-US" dirty="0"/>
                    </a:p>
                  </a:txBody>
                  <a:tcPr/>
                </a:tc>
              </a:tr>
              <a:tr h="954642">
                <a:tc>
                  <a:txBody>
                    <a:bodyPr/>
                    <a:lstStyle/>
                    <a:p>
                      <a:r>
                        <a:rPr lang="en-US" dirty="0" smtClean="0"/>
                        <a:t>DOS</a:t>
                      </a:r>
                      <a:endParaRPr lang="en-US" dirty="0"/>
                    </a:p>
                  </a:txBody>
                  <a:tcPr/>
                </a:tc>
                <a:tc>
                  <a:txBody>
                    <a:bodyPr/>
                    <a:lstStyle/>
                    <a:p>
                      <a:r>
                        <a:rPr lang="en-US" dirty="0" smtClean="0"/>
                        <a:t>Deny</a:t>
                      </a:r>
                      <a:r>
                        <a:rPr lang="en-US" baseline="0" dirty="0" smtClean="0"/>
                        <a:t> of service</a:t>
                      </a:r>
                      <a:endParaRPr lang="en-US" dirty="0"/>
                    </a:p>
                  </a:txBody>
                  <a:tcPr/>
                </a:tc>
                <a:tc>
                  <a:txBody>
                    <a:bodyPr/>
                    <a:lstStyle/>
                    <a:p>
                      <a:r>
                        <a:rPr lang="en-US" dirty="0" err="1" smtClean="0"/>
                        <a:t>Back,Neptune</a:t>
                      </a:r>
                      <a:r>
                        <a:rPr lang="en-US" dirty="0" smtClean="0"/>
                        <a:t>, </a:t>
                      </a:r>
                      <a:r>
                        <a:rPr lang="en-US" dirty="0" smtClean="0"/>
                        <a:t>pod, land, teardrop, </a:t>
                      </a:r>
                      <a:r>
                        <a:rPr lang="en-US" dirty="0" err="1" smtClean="0"/>
                        <a:t>smurf</a:t>
                      </a:r>
                      <a:endParaRPr lang="en-US" dirty="0"/>
                    </a:p>
                  </a:txBody>
                  <a:tcPr/>
                </a:tc>
              </a:tr>
              <a:tr h="1351010">
                <a:tc>
                  <a:txBody>
                    <a:bodyPr/>
                    <a:lstStyle/>
                    <a:p>
                      <a:r>
                        <a:rPr lang="en-US" dirty="0" smtClean="0"/>
                        <a:t>R2L</a:t>
                      </a:r>
                      <a:endParaRPr lang="en-US" dirty="0"/>
                    </a:p>
                  </a:txBody>
                  <a:tcPr/>
                </a:tc>
                <a:tc>
                  <a:txBody>
                    <a:bodyPr/>
                    <a:lstStyle/>
                    <a:p>
                      <a:r>
                        <a:rPr lang="en-US" dirty="0" smtClean="0"/>
                        <a:t>Unauthorized access from a remote machine</a:t>
                      </a:r>
                      <a:endParaRPr lang="en-US" dirty="0"/>
                    </a:p>
                  </a:txBody>
                  <a:tcPr/>
                </a:tc>
                <a:tc>
                  <a:txBody>
                    <a:bodyPr/>
                    <a:lstStyle/>
                    <a:p>
                      <a:r>
                        <a:rPr lang="en-US" dirty="0" err="1" smtClean="0"/>
                        <a:t>ftp_write</a:t>
                      </a:r>
                      <a:r>
                        <a:rPr lang="en-US" dirty="0" smtClean="0"/>
                        <a:t>, </a:t>
                      </a:r>
                      <a:r>
                        <a:rPr lang="en-US" dirty="0" err="1" smtClean="0"/>
                        <a:t>guess_passwd</a:t>
                      </a:r>
                      <a:r>
                        <a:rPr lang="en-US" dirty="0" smtClean="0"/>
                        <a:t>, </a:t>
                      </a:r>
                      <a:r>
                        <a:rPr lang="en-US" dirty="0" err="1" smtClean="0"/>
                        <a:t>multihop</a:t>
                      </a:r>
                      <a:r>
                        <a:rPr lang="en-US" dirty="0" smtClean="0"/>
                        <a:t>, </a:t>
                      </a:r>
                      <a:r>
                        <a:rPr lang="en-US" dirty="0" err="1" smtClean="0"/>
                        <a:t>perl,phf</a:t>
                      </a:r>
                      <a:r>
                        <a:rPr lang="en-US" dirty="0" smtClean="0"/>
                        <a:t>, spy, </a:t>
                      </a:r>
                      <a:r>
                        <a:rPr lang="en-US" dirty="0" err="1" smtClean="0"/>
                        <a:t>warezclient</a:t>
                      </a:r>
                      <a:r>
                        <a:rPr lang="en-US" dirty="0" smtClean="0"/>
                        <a:t>, </a:t>
                      </a:r>
                      <a:r>
                        <a:rPr lang="en-US" dirty="0" err="1" smtClean="0"/>
                        <a:t>warezmaster</a:t>
                      </a:r>
                      <a:endParaRPr lang="en-US" dirty="0"/>
                    </a:p>
                  </a:txBody>
                  <a:tcPr/>
                </a:tc>
              </a:tr>
              <a:tr h="1351010">
                <a:tc>
                  <a:txBody>
                    <a:bodyPr/>
                    <a:lstStyle/>
                    <a:p>
                      <a:r>
                        <a:rPr lang="en-US" dirty="0" smtClean="0"/>
                        <a:t>U2R</a:t>
                      </a:r>
                      <a:endParaRPr lang="en-US" dirty="0"/>
                    </a:p>
                  </a:txBody>
                  <a:tcPr/>
                </a:tc>
                <a:tc>
                  <a:txBody>
                    <a:bodyPr/>
                    <a:lstStyle/>
                    <a:p>
                      <a:r>
                        <a:rPr lang="en-US" dirty="0" smtClean="0"/>
                        <a:t>Unauthorized access to local super user privileges </a:t>
                      </a:r>
                      <a:endParaRPr lang="en-US" dirty="0"/>
                    </a:p>
                  </a:txBody>
                  <a:tcPr/>
                </a:tc>
                <a:tc>
                  <a:txBody>
                    <a:bodyPr/>
                    <a:lstStyle/>
                    <a:p>
                      <a:r>
                        <a:rPr lang="en-US" dirty="0" err="1" smtClean="0"/>
                        <a:t>buffer_overflow</a:t>
                      </a:r>
                      <a:r>
                        <a:rPr lang="en-US" dirty="0" smtClean="0"/>
                        <a:t>, </a:t>
                      </a:r>
                      <a:r>
                        <a:rPr lang="en-US" dirty="0" err="1" smtClean="0"/>
                        <a:t>loadmodule</a:t>
                      </a:r>
                      <a:r>
                        <a:rPr lang="en-US" dirty="0" smtClean="0"/>
                        <a:t>, rootkit</a:t>
                      </a:r>
                      <a:endParaRPr lang="en-US" dirty="0"/>
                    </a:p>
                  </a:txBody>
                  <a:tcPr/>
                </a:tc>
              </a:tr>
              <a:tr h="954642">
                <a:tc>
                  <a:txBody>
                    <a:bodyPr/>
                    <a:lstStyle/>
                    <a:p>
                      <a:r>
                        <a:rPr lang="en-US" dirty="0" smtClean="0"/>
                        <a:t>Probe</a:t>
                      </a:r>
                      <a:endParaRPr lang="en-US" dirty="0"/>
                    </a:p>
                  </a:txBody>
                  <a:tcPr/>
                </a:tc>
                <a:tc>
                  <a:txBody>
                    <a:bodyPr/>
                    <a:lstStyle/>
                    <a:p>
                      <a:r>
                        <a:rPr lang="en-US" dirty="0" smtClean="0"/>
                        <a:t>Surveillance and other probing</a:t>
                      </a:r>
                      <a:endParaRPr lang="en-US" dirty="0"/>
                    </a:p>
                  </a:txBody>
                  <a:tcPr/>
                </a:tc>
                <a:tc>
                  <a:txBody>
                    <a:bodyPr/>
                    <a:lstStyle/>
                    <a:p>
                      <a:r>
                        <a:rPr lang="en-US" dirty="0" err="1" smtClean="0"/>
                        <a:t>Ipsweep</a:t>
                      </a:r>
                      <a:r>
                        <a:rPr lang="en-US" dirty="0" smtClean="0"/>
                        <a:t>, </a:t>
                      </a:r>
                      <a:r>
                        <a:rPr lang="en-US" dirty="0" err="1" smtClean="0"/>
                        <a:t>portsweep</a:t>
                      </a:r>
                      <a:r>
                        <a:rPr lang="en-US" dirty="0" smtClean="0"/>
                        <a:t> , </a:t>
                      </a:r>
                      <a:r>
                        <a:rPr lang="en-US" dirty="0" err="1" smtClean="0"/>
                        <a:t>nmap</a:t>
                      </a:r>
                      <a:r>
                        <a:rPr lang="en-US" dirty="0" smtClean="0"/>
                        <a:t>, </a:t>
                      </a:r>
                      <a:r>
                        <a:rPr lang="en-US" dirty="0" err="1" smtClean="0"/>
                        <a:t>satan</a:t>
                      </a:r>
                      <a:endParaRPr lang="en-US" dirty="0"/>
                    </a:p>
                  </a:txBody>
                  <a:tcPr/>
                </a:tc>
              </a:tr>
            </a:tbl>
          </a:graphicData>
        </a:graphic>
      </p:graphicFrame>
    </p:spTree>
    <p:extLst>
      <p:ext uri="{BB962C8B-B14F-4D97-AF65-F5344CB8AC3E}">
        <p14:creationId xmlns:p14="http://schemas.microsoft.com/office/powerpoint/2010/main" val="478505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54" y="82193"/>
            <a:ext cx="10515600" cy="755740"/>
          </a:xfrm>
        </p:spPr>
        <p:txBody>
          <a:bodyPr/>
          <a:lstStyle/>
          <a:p>
            <a:r>
              <a:rPr lang="en-US" smtClean="0"/>
              <a:t>Four different types of attack</a:t>
            </a:r>
            <a:endParaRPr lang="en-US"/>
          </a:p>
        </p:txBody>
      </p:sp>
      <p:sp>
        <p:nvSpPr>
          <p:cNvPr id="4" name="TextBox 3"/>
          <p:cNvSpPr txBox="1"/>
          <p:nvPr/>
        </p:nvSpPr>
        <p:spPr>
          <a:xfrm>
            <a:off x="703225" y="2939905"/>
            <a:ext cx="4392934" cy="1200329"/>
          </a:xfrm>
          <a:prstGeom prst="rect">
            <a:avLst/>
          </a:prstGeom>
          <a:noFill/>
        </p:spPr>
        <p:txBody>
          <a:bodyPr wrap="none" rtlCol="0">
            <a:spAutoFit/>
          </a:bodyPr>
          <a:lstStyle/>
          <a:p>
            <a:r>
              <a:rPr lang="en-US" b="1" dirty="0" smtClean="0"/>
              <a:t>DOS:</a:t>
            </a:r>
            <a:r>
              <a:rPr lang="en-US" b="1" dirty="0" smtClean="0"/>
              <a:t> </a:t>
            </a:r>
            <a:r>
              <a:rPr lang="en-US" dirty="0" smtClean="0"/>
              <a:t>deny</a:t>
            </a:r>
            <a:r>
              <a:rPr lang="en-US" baseline="0" dirty="0" smtClean="0"/>
              <a:t> of service, </a:t>
            </a:r>
          </a:p>
          <a:p>
            <a:r>
              <a:rPr lang="en-US" baseline="0" dirty="0" err="1" smtClean="0"/>
              <a:t>e.g</a:t>
            </a:r>
            <a:r>
              <a:rPr lang="en-US" baseline="0" dirty="0" smtClean="0"/>
              <a:t> </a:t>
            </a:r>
            <a:r>
              <a:rPr lang="en-US" dirty="0" err="1" smtClean="0"/>
              <a:t>Back,neptune</a:t>
            </a:r>
            <a:r>
              <a:rPr lang="en-US" dirty="0" smtClean="0"/>
              <a:t>, pod, land, teardrop, </a:t>
            </a:r>
            <a:r>
              <a:rPr lang="en-US" dirty="0" err="1" smtClean="0"/>
              <a:t>smurf</a:t>
            </a:r>
            <a:endParaRPr lang="en-US" dirty="0" smtClean="0"/>
          </a:p>
          <a:p>
            <a:r>
              <a:rPr lang="en-US" baseline="0" dirty="0" smtClean="0"/>
              <a:t> </a:t>
            </a:r>
            <a:endParaRPr lang="en-US" dirty="0" smtClean="0"/>
          </a:p>
          <a:p>
            <a:r>
              <a:rPr lang="en-US" dirty="0" smtClean="0"/>
              <a:t> </a:t>
            </a:r>
            <a:endParaRPr lang="en-US" dirty="0"/>
          </a:p>
        </p:txBody>
      </p:sp>
      <p:pic>
        <p:nvPicPr>
          <p:cNvPr id="5" name="Picture 4"/>
          <p:cNvPicPr>
            <a:picLocks noChangeAspect="1"/>
          </p:cNvPicPr>
          <p:nvPr/>
        </p:nvPicPr>
        <p:blipFill>
          <a:blip r:embed="rId2"/>
          <a:stretch>
            <a:fillRect/>
          </a:stretch>
        </p:blipFill>
        <p:spPr>
          <a:xfrm>
            <a:off x="1348086" y="951828"/>
            <a:ext cx="3103211" cy="1988076"/>
          </a:xfrm>
          <a:prstGeom prst="rect">
            <a:avLst/>
          </a:prstGeom>
        </p:spPr>
      </p:pic>
      <p:pic>
        <p:nvPicPr>
          <p:cNvPr id="7" name="Picture 6"/>
          <p:cNvPicPr>
            <a:picLocks noChangeAspect="1"/>
          </p:cNvPicPr>
          <p:nvPr/>
        </p:nvPicPr>
        <p:blipFill>
          <a:blip r:embed="rId3"/>
          <a:stretch>
            <a:fillRect/>
          </a:stretch>
        </p:blipFill>
        <p:spPr>
          <a:xfrm>
            <a:off x="5963750" y="894881"/>
            <a:ext cx="3230623" cy="1988076"/>
          </a:xfrm>
          <a:prstGeom prst="rect">
            <a:avLst/>
          </a:prstGeom>
        </p:spPr>
      </p:pic>
      <p:sp>
        <p:nvSpPr>
          <p:cNvPr id="8" name="TextBox 7"/>
          <p:cNvSpPr txBox="1"/>
          <p:nvPr/>
        </p:nvSpPr>
        <p:spPr>
          <a:xfrm>
            <a:off x="5840460" y="2939904"/>
            <a:ext cx="5275740" cy="1477328"/>
          </a:xfrm>
          <a:prstGeom prst="rect">
            <a:avLst/>
          </a:prstGeom>
          <a:noFill/>
        </p:spPr>
        <p:txBody>
          <a:bodyPr wrap="none" rtlCol="0">
            <a:spAutoFit/>
          </a:bodyPr>
          <a:lstStyle/>
          <a:p>
            <a:r>
              <a:rPr lang="en-US" b="1" dirty="0" smtClean="0"/>
              <a:t>R2L:</a:t>
            </a:r>
            <a:r>
              <a:rPr lang="en-US" b="1" dirty="0" smtClean="0"/>
              <a:t> </a:t>
            </a:r>
            <a:r>
              <a:rPr lang="en-US" dirty="0" smtClean="0"/>
              <a:t>Unauthorized access from a remote machine,</a:t>
            </a:r>
          </a:p>
          <a:p>
            <a:r>
              <a:rPr lang="en-US" baseline="0" dirty="0" err="1" smtClean="0"/>
              <a:t>e.g</a:t>
            </a:r>
            <a:r>
              <a:rPr lang="en-US" baseline="0" dirty="0" smtClean="0"/>
              <a:t> </a:t>
            </a:r>
            <a:r>
              <a:rPr lang="en-US" dirty="0" err="1" smtClean="0"/>
              <a:t>ftp_write</a:t>
            </a:r>
            <a:r>
              <a:rPr lang="en-US" dirty="0" smtClean="0"/>
              <a:t>, </a:t>
            </a:r>
            <a:r>
              <a:rPr lang="en-US" dirty="0" err="1" smtClean="0"/>
              <a:t>guess_passwd</a:t>
            </a:r>
            <a:r>
              <a:rPr lang="en-US" dirty="0" smtClean="0"/>
              <a:t>, </a:t>
            </a:r>
            <a:r>
              <a:rPr lang="en-US" dirty="0" err="1" smtClean="0"/>
              <a:t>multihop</a:t>
            </a:r>
            <a:r>
              <a:rPr lang="en-US" dirty="0" smtClean="0"/>
              <a:t>, </a:t>
            </a:r>
            <a:r>
              <a:rPr lang="en-US" dirty="0" err="1" smtClean="0"/>
              <a:t>perl,phf</a:t>
            </a:r>
            <a:r>
              <a:rPr lang="en-US" dirty="0" smtClean="0"/>
              <a:t>, spy, </a:t>
            </a:r>
          </a:p>
          <a:p>
            <a:r>
              <a:rPr lang="en-US" dirty="0" err="1" smtClean="0"/>
              <a:t>warezclient</a:t>
            </a:r>
            <a:r>
              <a:rPr lang="en-US" dirty="0" smtClean="0"/>
              <a:t>, </a:t>
            </a:r>
            <a:r>
              <a:rPr lang="en-US" dirty="0" err="1" smtClean="0"/>
              <a:t>warezmaster</a:t>
            </a:r>
            <a:endParaRPr lang="en-US" dirty="0" smtClean="0"/>
          </a:p>
          <a:p>
            <a:r>
              <a:rPr lang="en-US" baseline="0" dirty="0" smtClean="0"/>
              <a:t> </a:t>
            </a:r>
            <a:endParaRPr lang="en-US" dirty="0" smtClean="0"/>
          </a:p>
          <a:p>
            <a:r>
              <a:rPr lang="en-US" dirty="0" smtClean="0"/>
              <a:t> </a:t>
            </a:r>
            <a:endParaRPr lang="en-US" dirty="0"/>
          </a:p>
        </p:txBody>
      </p:sp>
      <p:pic>
        <p:nvPicPr>
          <p:cNvPr id="9" name="Picture 8"/>
          <p:cNvPicPr>
            <a:picLocks noChangeAspect="1"/>
          </p:cNvPicPr>
          <p:nvPr/>
        </p:nvPicPr>
        <p:blipFill rotWithShape="1">
          <a:blip r:embed="rId4"/>
          <a:srcRect b="13936"/>
          <a:stretch/>
        </p:blipFill>
        <p:spPr>
          <a:xfrm>
            <a:off x="851692" y="3907140"/>
            <a:ext cx="3905243" cy="1875822"/>
          </a:xfrm>
          <a:prstGeom prst="rect">
            <a:avLst/>
          </a:prstGeom>
        </p:spPr>
      </p:pic>
      <p:sp>
        <p:nvSpPr>
          <p:cNvPr id="10" name="TextBox 9"/>
          <p:cNvSpPr txBox="1"/>
          <p:nvPr/>
        </p:nvSpPr>
        <p:spPr>
          <a:xfrm>
            <a:off x="789306" y="5922002"/>
            <a:ext cx="4919516" cy="1754326"/>
          </a:xfrm>
          <a:prstGeom prst="rect">
            <a:avLst/>
          </a:prstGeom>
          <a:noFill/>
        </p:spPr>
        <p:txBody>
          <a:bodyPr wrap="square" rtlCol="0">
            <a:spAutoFit/>
          </a:bodyPr>
          <a:lstStyle/>
          <a:p>
            <a:r>
              <a:rPr lang="en-US" b="1" dirty="0" smtClean="0"/>
              <a:t>U2R:</a:t>
            </a:r>
            <a:r>
              <a:rPr lang="en-US" b="1" dirty="0" smtClean="0"/>
              <a:t> </a:t>
            </a:r>
            <a:r>
              <a:rPr lang="en-US" dirty="0" smtClean="0"/>
              <a:t>Unauthorized access to local super user privileges, </a:t>
            </a:r>
          </a:p>
          <a:p>
            <a:r>
              <a:rPr lang="en-US" dirty="0" smtClean="0"/>
              <a:t>e.g. </a:t>
            </a:r>
            <a:r>
              <a:rPr lang="en-US" dirty="0" err="1" smtClean="0"/>
              <a:t>buffer_overflow</a:t>
            </a:r>
            <a:r>
              <a:rPr lang="en-US" dirty="0" smtClean="0"/>
              <a:t>, </a:t>
            </a:r>
            <a:r>
              <a:rPr lang="en-US" dirty="0" err="1" smtClean="0"/>
              <a:t>loadmodule</a:t>
            </a:r>
            <a:r>
              <a:rPr lang="en-US" dirty="0" smtClean="0"/>
              <a:t>, rootkit</a:t>
            </a:r>
          </a:p>
          <a:p>
            <a:r>
              <a:rPr lang="en-US" dirty="0" smtClean="0"/>
              <a:t> </a:t>
            </a:r>
          </a:p>
          <a:p>
            <a:r>
              <a:rPr lang="en-US" baseline="0" dirty="0" smtClean="0"/>
              <a:t> </a:t>
            </a:r>
            <a:endParaRPr lang="en-US" dirty="0" smtClean="0"/>
          </a:p>
          <a:p>
            <a:r>
              <a:rPr lang="en-US" dirty="0" smtClean="0"/>
              <a:t> </a:t>
            </a:r>
            <a:endParaRPr lang="en-US" dirty="0"/>
          </a:p>
        </p:txBody>
      </p:sp>
      <p:pic>
        <p:nvPicPr>
          <p:cNvPr id="11" name="Picture 10"/>
          <p:cNvPicPr>
            <a:picLocks noChangeAspect="1"/>
          </p:cNvPicPr>
          <p:nvPr/>
        </p:nvPicPr>
        <p:blipFill>
          <a:blip r:embed="rId5"/>
          <a:stretch>
            <a:fillRect/>
          </a:stretch>
        </p:blipFill>
        <p:spPr>
          <a:xfrm>
            <a:off x="5963750" y="3907140"/>
            <a:ext cx="3810445" cy="2309549"/>
          </a:xfrm>
          <a:prstGeom prst="rect">
            <a:avLst/>
          </a:prstGeom>
        </p:spPr>
      </p:pic>
      <p:sp>
        <p:nvSpPr>
          <p:cNvPr id="13" name="TextBox 12"/>
          <p:cNvSpPr txBox="1"/>
          <p:nvPr/>
        </p:nvSpPr>
        <p:spPr>
          <a:xfrm>
            <a:off x="5919776" y="6216689"/>
            <a:ext cx="4163338" cy="1477328"/>
          </a:xfrm>
          <a:prstGeom prst="rect">
            <a:avLst/>
          </a:prstGeom>
          <a:noFill/>
        </p:spPr>
        <p:txBody>
          <a:bodyPr wrap="square" rtlCol="0">
            <a:spAutoFit/>
          </a:bodyPr>
          <a:lstStyle/>
          <a:p>
            <a:r>
              <a:rPr lang="en-US" b="1" dirty="0" smtClean="0"/>
              <a:t>Probe:</a:t>
            </a:r>
            <a:r>
              <a:rPr lang="en-US" b="1" dirty="0" smtClean="0"/>
              <a:t> </a:t>
            </a:r>
            <a:r>
              <a:rPr lang="en-US" dirty="0" smtClean="0"/>
              <a:t>Surveillance and other probing</a:t>
            </a:r>
          </a:p>
          <a:p>
            <a:r>
              <a:rPr lang="en-US" dirty="0" err="1" smtClean="0"/>
              <a:t>e.g</a:t>
            </a:r>
            <a:r>
              <a:rPr lang="en-US" dirty="0" smtClean="0"/>
              <a:t> </a:t>
            </a:r>
            <a:r>
              <a:rPr lang="en-US" dirty="0" err="1" smtClean="0"/>
              <a:t>Ipsweep</a:t>
            </a:r>
            <a:r>
              <a:rPr lang="en-US" dirty="0" smtClean="0"/>
              <a:t>, </a:t>
            </a:r>
            <a:r>
              <a:rPr lang="en-US" dirty="0" err="1" smtClean="0"/>
              <a:t>portsweep</a:t>
            </a:r>
            <a:r>
              <a:rPr lang="en-US" dirty="0" smtClean="0"/>
              <a:t> , </a:t>
            </a:r>
            <a:r>
              <a:rPr lang="en-US" dirty="0" err="1" smtClean="0"/>
              <a:t>nmap</a:t>
            </a:r>
            <a:r>
              <a:rPr lang="en-US" dirty="0" smtClean="0"/>
              <a:t>, </a:t>
            </a:r>
            <a:r>
              <a:rPr lang="en-US" dirty="0" err="1" smtClean="0"/>
              <a:t>satan</a:t>
            </a:r>
            <a:endParaRPr lang="en-US" dirty="0" smtClean="0"/>
          </a:p>
          <a:p>
            <a:endParaRPr lang="en-US" dirty="0" smtClean="0"/>
          </a:p>
          <a:p>
            <a:r>
              <a:rPr lang="en-US" baseline="0" dirty="0" smtClean="0"/>
              <a:t> </a:t>
            </a:r>
            <a:endParaRPr lang="en-US" dirty="0" smtClean="0"/>
          </a:p>
          <a:p>
            <a:r>
              <a:rPr lang="en-US" dirty="0" smtClean="0"/>
              <a:t> </a:t>
            </a:r>
            <a:endParaRPr lang="en-US" dirty="0"/>
          </a:p>
        </p:txBody>
      </p:sp>
    </p:spTree>
    <p:extLst>
      <p:ext uri="{BB962C8B-B14F-4D97-AF65-F5344CB8AC3E}">
        <p14:creationId xmlns:p14="http://schemas.microsoft.com/office/powerpoint/2010/main" val="17288787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sp>
        <p:nvSpPr>
          <p:cNvPr id="3" name="Content Placeholder 2"/>
          <p:cNvSpPr>
            <a:spLocks noGrp="1"/>
          </p:cNvSpPr>
          <p:nvPr>
            <p:ph idx="1"/>
          </p:nvPr>
        </p:nvSpPr>
        <p:spPr/>
        <p:txBody>
          <a:bodyPr/>
          <a:lstStyle/>
          <a:p>
            <a:r>
              <a:rPr lang="en-US" dirty="0" smtClean="0"/>
              <a:t>A total of 41 features</a:t>
            </a:r>
          </a:p>
          <a:p>
            <a:r>
              <a:rPr lang="en-US" b="1" dirty="0" smtClean="0"/>
              <a:t>Basic</a:t>
            </a:r>
            <a:r>
              <a:rPr lang="en-US" dirty="0" smtClean="0"/>
              <a:t>: 9 features, attributes of individual TCP connection</a:t>
            </a:r>
          </a:p>
          <a:p>
            <a:pPr lvl="1"/>
            <a:r>
              <a:rPr lang="en-US" dirty="0" smtClean="0"/>
              <a:t>e.g. duration, protocol type, flag, wrong fragments, urgent</a:t>
            </a:r>
          </a:p>
          <a:p>
            <a:r>
              <a:rPr lang="en-US" b="1" dirty="0" smtClean="0"/>
              <a:t>Content</a:t>
            </a:r>
            <a:r>
              <a:rPr lang="en-US" dirty="0" smtClean="0"/>
              <a:t>:13 features, attributes within a connection suggested by a domain expert</a:t>
            </a:r>
          </a:p>
          <a:p>
            <a:pPr lvl="1"/>
            <a:r>
              <a:rPr lang="en-US" dirty="0" smtClean="0"/>
              <a:t>E.g. </a:t>
            </a:r>
            <a:r>
              <a:rPr lang="en-US" dirty="0" err="1" smtClean="0"/>
              <a:t>num_failed_logins</a:t>
            </a:r>
            <a:r>
              <a:rPr lang="en-US" dirty="0" smtClean="0"/>
              <a:t>, </a:t>
            </a:r>
            <a:r>
              <a:rPr lang="en-US" dirty="0" err="1" smtClean="0"/>
              <a:t>num_root</a:t>
            </a:r>
            <a:endParaRPr lang="en-US" dirty="0" smtClean="0"/>
          </a:p>
          <a:p>
            <a:r>
              <a:rPr lang="en-US" b="1" dirty="0" smtClean="0"/>
              <a:t>Traffic</a:t>
            </a:r>
            <a:r>
              <a:rPr lang="en-US" dirty="0" smtClean="0"/>
              <a:t>: 19 features, attributes computed using a two-second time window</a:t>
            </a:r>
          </a:p>
          <a:p>
            <a:pPr lvl="1"/>
            <a:r>
              <a:rPr lang="en-US" dirty="0" smtClean="0"/>
              <a:t>E.g. count, </a:t>
            </a:r>
            <a:r>
              <a:rPr lang="en-US" dirty="0" err="1" smtClean="0"/>
              <a:t>serror_rate</a:t>
            </a:r>
            <a:r>
              <a:rPr lang="en-US" dirty="0" smtClean="0"/>
              <a:t>, </a:t>
            </a:r>
            <a:r>
              <a:rPr lang="en-US" dirty="0" err="1" smtClean="0"/>
              <a:t>rerror_rate</a:t>
            </a:r>
            <a:endParaRPr lang="en-US" dirty="0" smtClean="0"/>
          </a:p>
        </p:txBody>
      </p:sp>
    </p:spTree>
    <p:extLst>
      <p:ext uri="{BB962C8B-B14F-4D97-AF65-F5344CB8AC3E}">
        <p14:creationId xmlns:p14="http://schemas.microsoft.com/office/powerpoint/2010/main" val="1500064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 Statistics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45071420"/>
              </p:ext>
            </p:extLst>
          </p:nvPr>
        </p:nvGraphicFramePr>
        <p:xfrm>
          <a:off x="961101" y="1806676"/>
          <a:ext cx="4425778" cy="1483360"/>
        </p:xfrm>
        <a:graphic>
          <a:graphicData uri="http://schemas.openxmlformats.org/drawingml/2006/table">
            <a:tbl>
              <a:tblPr firstRow="1" bandRow="1">
                <a:tableStyleId>{5C22544A-7EE6-4342-B048-85BDC9FD1C3A}</a:tableStyleId>
              </a:tblPr>
              <a:tblGrid>
                <a:gridCol w="2732903"/>
                <a:gridCol w="1692875"/>
              </a:tblGrid>
              <a:tr h="370840">
                <a:tc>
                  <a:txBody>
                    <a:bodyPr/>
                    <a:lstStyle/>
                    <a:p>
                      <a:r>
                        <a:rPr lang="en-US" dirty="0" smtClean="0"/>
                        <a:t>Dataset</a:t>
                      </a:r>
                      <a:endParaRPr lang="en-US" dirty="0"/>
                    </a:p>
                  </a:txBody>
                  <a:tcPr/>
                </a:tc>
                <a:tc>
                  <a:txBody>
                    <a:bodyPr/>
                    <a:lstStyle/>
                    <a:p>
                      <a:r>
                        <a:rPr lang="en-US" dirty="0" smtClean="0"/>
                        <a:t>size</a:t>
                      </a:r>
                      <a:endParaRPr lang="en-US" dirty="0"/>
                    </a:p>
                  </a:txBody>
                  <a:tcPr/>
                </a:tc>
              </a:tr>
              <a:tr h="370840">
                <a:tc>
                  <a:txBody>
                    <a:bodyPr/>
                    <a:lstStyle/>
                    <a:p>
                      <a:r>
                        <a:rPr lang="en-US" dirty="0" smtClean="0"/>
                        <a:t>training data</a:t>
                      </a:r>
                      <a:endParaRPr lang="en-US" dirty="0"/>
                    </a:p>
                  </a:txBody>
                  <a:tcPr/>
                </a:tc>
                <a:tc>
                  <a:txBody>
                    <a:bodyPr/>
                    <a:lstStyle/>
                    <a:p>
                      <a:r>
                        <a:rPr lang="en-US" dirty="0" smtClean="0"/>
                        <a:t>4,898,431</a:t>
                      </a:r>
                      <a:endParaRPr lang="en-US" dirty="0"/>
                    </a:p>
                  </a:txBody>
                  <a:tcPr/>
                </a:tc>
              </a:tr>
              <a:tr h="370840">
                <a:tc>
                  <a:txBody>
                    <a:bodyPr/>
                    <a:lstStyle/>
                    <a:p>
                      <a:r>
                        <a:rPr lang="en-US" dirty="0" smtClean="0"/>
                        <a:t>10 percent training data</a:t>
                      </a:r>
                      <a:endParaRPr lang="en-US" dirty="0"/>
                    </a:p>
                  </a:txBody>
                  <a:tcPr/>
                </a:tc>
                <a:tc>
                  <a:txBody>
                    <a:bodyPr/>
                    <a:lstStyle/>
                    <a:p>
                      <a:r>
                        <a:rPr lang="cs-CZ" dirty="0" smtClean="0"/>
                        <a:t>494,020</a:t>
                      </a:r>
                      <a:endParaRPr lang="en-US" dirty="0"/>
                    </a:p>
                  </a:txBody>
                  <a:tcPr/>
                </a:tc>
              </a:tr>
              <a:tr h="370840">
                <a:tc>
                  <a:txBody>
                    <a:bodyPr/>
                    <a:lstStyle/>
                    <a:p>
                      <a:r>
                        <a:rPr lang="en-US" dirty="0" smtClean="0"/>
                        <a:t>Test data</a:t>
                      </a:r>
                      <a:endParaRPr lang="en-US" dirty="0"/>
                    </a:p>
                  </a:txBody>
                  <a:tcPr/>
                </a:tc>
                <a:tc>
                  <a:txBody>
                    <a:bodyPr/>
                    <a:lstStyle/>
                    <a:p>
                      <a:r>
                        <a:rPr lang="en-US" dirty="0" smtClean="0"/>
                        <a:t>311,029</a:t>
                      </a:r>
                    </a:p>
                  </a:txBody>
                  <a:tcPr/>
                </a:tc>
              </a:tr>
            </a:tbl>
          </a:graphicData>
        </a:graphic>
      </p:graphicFrame>
      <p:sp>
        <p:nvSpPr>
          <p:cNvPr id="7" name="TextBox 6"/>
          <p:cNvSpPr txBox="1"/>
          <p:nvPr/>
        </p:nvSpPr>
        <p:spPr>
          <a:xfrm>
            <a:off x="6066920" y="5152767"/>
            <a:ext cx="5003036" cy="923330"/>
          </a:xfrm>
          <a:prstGeom prst="rect">
            <a:avLst/>
          </a:prstGeom>
          <a:noFill/>
        </p:spPr>
        <p:txBody>
          <a:bodyPr wrap="none" rtlCol="0">
            <a:spAutoFit/>
          </a:bodyPr>
          <a:lstStyle/>
          <a:p>
            <a:r>
              <a:rPr lang="en-US" dirty="0" smtClean="0"/>
              <a:t>Distribution of Attack type in 10% training data</a:t>
            </a:r>
          </a:p>
          <a:p>
            <a:r>
              <a:rPr lang="en-US" dirty="0" smtClean="0"/>
              <a:t>71% are abnormal with two main DOS attack types:</a:t>
            </a:r>
          </a:p>
          <a:p>
            <a:r>
              <a:rPr lang="en-US" dirty="0" smtClean="0"/>
              <a:t>Neptune and </a:t>
            </a:r>
            <a:r>
              <a:rPr lang="en-US" dirty="0" err="1" smtClean="0"/>
              <a:t>smurf</a:t>
            </a:r>
            <a:endParaRPr lang="en-US" dirty="0"/>
          </a:p>
        </p:txBody>
      </p:sp>
      <p:graphicFrame>
        <p:nvGraphicFramePr>
          <p:cNvPr id="8" name="Chart 7"/>
          <p:cNvGraphicFramePr>
            <a:graphicFrameLocks/>
          </p:cNvGraphicFramePr>
          <p:nvPr>
            <p:extLst>
              <p:ext uri="{D42A27DB-BD31-4B8C-83A1-F6EECF244321}">
                <p14:modId xmlns:p14="http://schemas.microsoft.com/office/powerpoint/2010/main" val="611377460"/>
              </p:ext>
            </p:extLst>
          </p:nvPr>
        </p:nvGraphicFramePr>
        <p:xfrm>
          <a:off x="6517770" y="1408670"/>
          <a:ext cx="3639238" cy="327751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50840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565"/>
            <a:ext cx="10515600" cy="1325563"/>
          </a:xfrm>
        </p:spPr>
        <p:txBody>
          <a:bodyPr/>
          <a:lstStyle/>
          <a:p>
            <a:r>
              <a:rPr lang="en-US" dirty="0" smtClean="0"/>
              <a:t>Data preprocessing</a:t>
            </a:r>
            <a:endParaRPr lang="en-US" dirty="0"/>
          </a:p>
        </p:txBody>
      </p:sp>
      <p:sp>
        <p:nvSpPr>
          <p:cNvPr id="3" name="Content Placeholder 2"/>
          <p:cNvSpPr>
            <a:spLocks noGrp="1"/>
          </p:cNvSpPr>
          <p:nvPr>
            <p:ph idx="1"/>
          </p:nvPr>
        </p:nvSpPr>
        <p:spPr>
          <a:xfrm>
            <a:off x="838200" y="1354648"/>
            <a:ext cx="10515600" cy="4351338"/>
          </a:xfrm>
        </p:spPr>
        <p:txBody>
          <a:bodyPr>
            <a:normAutofit/>
          </a:bodyPr>
          <a:lstStyle/>
          <a:p>
            <a:r>
              <a:rPr lang="en-US" sz="2000" dirty="0" smtClean="0"/>
              <a:t>Using full training dataset is time consuming</a:t>
            </a:r>
          </a:p>
          <a:p>
            <a:pPr lvl="1"/>
            <a:r>
              <a:rPr lang="en-US" sz="1800" dirty="0" smtClean="0"/>
              <a:t>Use 10 percent of sampled training data to reduce the training time</a:t>
            </a:r>
          </a:p>
          <a:p>
            <a:pPr lvl="1"/>
            <a:r>
              <a:rPr lang="en-US" sz="1800" dirty="0" smtClean="0"/>
              <a:t>As long as learned models do not </a:t>
            </a:r>
            <a:r>
              <a:rPr lang="en-US" sz="1800" dirty="0" err="1" smtClean="0"/>
              <a:t>overfit</a:t>
            </a:r>
            <a:r>
              <a:rPr lang="en-US" sz="1800" dirty="0" smtClean="0"/>
              <a:t> the train data, using full data does not help much</a:t>
            </a:r>
          </a:p>
          <a:p>
            <a:pPr lvl="2"/>
            <a:r>
              <a:rPr lang="en-US" sz="1400" dirty="0" smtClean="0"/>
              <a:t>I have tried full dataset which shows that running Logistic regression on 10 percent data achieves almost the same f1 score </a:t>
            </a:r>
            <a:endParaRPr lang="en-US" sz="1400" dirty="0"/>
          </a:p>
          <a:p>
            <a:r>
              <a:rPr lang="en-US" sz="2000" dirty="0" smtClean="0"/>
              <a:t>The training and test datasets contains duplicates </a:t>
            </a:r>
          </a:p>
          <a:p>
            <a:pPr lvl="1"/>
            <a:r>
              <a:rPr lang="en-US" sz="1800" dirty="0" smtClean="0"/>
              <a:t>It is important to respect the distribution of attack types</a:t>
            </a:r>
          </a:p>
          <a:p>
            <a:pPr lvl="1"/>
            <a:r>
              <a:rPr lang="en-US" sz="1800" dirty="0" smtClean="0"/>
              <a:t>It is interesting to compare f1 of </a:t>
            </a:r>
            <a:r>
              <a:rPr lang="en-US" sz="1800" dirty="0" err="1" smtClean="0"/>
              <a:t>orginal</a:t>
            </a:r>
            <a:r>
              <a:rPr lang="en-US" sz="1800" dirty="0" smtClean="0"/>
              <a:t> data VS the version after removing duplicates (future work)</a:t>
            </a:r>
          </a:p>
          <a:p>
            <a:r>
              <a:rPr lang="en-US" sz="2000" dirty="0" smtClean="0"/>
              <a:t>The numerical fields are not at the same scale</a:t>
            </a:r>
          </a:p>
          <a:p>
            <a:pPr lvl="1"/>
            <a:r>
              <a:rPr lang="en-US" sz="1800" dirty="0" smtClean="0"/>
              <a:t>Feature scaling for </a:t>
            </a:r>
            <a:r>
              <a:rPr lang="en-US" sz="1800" dirty="0" err="1" smtClean="0"/>
              <a:t>Kmeans</a:t>
            </a:r>
            <a:r>
              <a:rPr lang="en-US" sz="1800" dirty="0" smtClean="0"/>
              <a:t> and logistic regression</a:t>
            </a:r>
          </a:p>
          <a:p>
            <a:pPr lvl="1"/>
            <a:endParaRPr lang="en-US" sz="1800" dirty="0"/>
          </a:p>
        </p:txBody>
      </p:sp>
      <p:sp>
        <p:nvSpPr>
          <p:cNvPr id="4" name="TextBox 3"/>
          <p:cNvSpPr txBox="1"/>
          <p:nvPr/>
        </p:nvSpPr>
        <p:spPr>
          <a:xfrm>
            <a:off x="2054832" y="4952144"/>
            <a:ext cx="7068620" cy="369332"/>
          </a:xfrm>
          <a:prstGeom prst="rect">
            <a:avLst/>
          </a:prstGeom>
          <a:noFill/>
        </p:spPr>
        <p:txBody>
          <a:bodyPr wrap="square" rtlCol="0">
            <a:spAutoFit/>
          </a:bodyPr>
          <a:lstStyle/>
          <a:p>
            <a:r>
              <a:rPr lang="en-US" smtClean="0"/>
              <a:t> </a:t>
            </a:r>
            <a:endParaRPr lang="en-US" dirty="0" smtClean="0"/>
          </a:p>
        </p:txBody>
      </p:sp>
      <p:sp>
        <p:nvSpPr>
          <p:cNvPr id="5" name="TextBox 4"/>
          <p:cNvSpPr txBox="1"/>
          <p:nvPr/>
        </p:nvSpPr>
        <p:spPr>
          <a:xfrm>
            <a:off x="2054832" y="6339155"/>
            <a:ext cx="184731" cy="369332"/>
          </a:xfrm>
          <a:prstGeom prst="rect">
            <a:avLst/>
          </a:prstGeom>
          <a:noFill/>
        </p:spPr>
        <p:txBody>
          <a:bodyPr wrap="none" rtlCol="0">
            <a:spAutoFit/>
          </a:bodyPr>
          <a:lstStyle/>
          <a:p>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724" y="4466736"/>
            <a:ext cx="6810756" cy="1239250"/>
          </a:xfrm>
          <a:prstGeom prst="rect">
            <a:avLst/>
          </a:prstGeom>
        </p:spPr>
      </p:pic>
    </p:spTree>
    <p:extLst>
      <p:ext uri="{BB962C8B-B14F-4D97-AF65-F5344CB8AC3E}">
        <p14:creationId xmlns:p14="http://schemas.microsoft.com/office/powerpoint/2010/main" val="2009482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040" y="118872"/>
            <a:ext cx="10515600" cy="1005523"/>
          </a:xfrm>
        </p:spPr>
        <p:txBody>
          <a:bodyPr/>
          <a:lstStyle/>
          <a:p>
            <a:r>
              <a:rPr lang="en-US" dirty="0" smtClean="0"/>
              <a:t>Handling categorical values</a:t>
            </a:r>
            <a:endParaRPr lang="en-US" dirty="0"/>
          </a:p>
        </p:txBody>
      </p:sp>
      <p:sp>
        <p:nvSpPr>
          <p:cNvPr id="3" name="Content Placeholder 2"/>
          <p:cNvSpPr>
            <a:spLocks noGrp="1"/>
          </p:cNvSpPr>
          <p:nvPr>
            <p:ph idx="1"/>
          </p:nvPr>
        </p:nvSpPr>
        <p:spPr>
          <a:xfrm>
            <a:off x="838200" y="1825625"/>
            <a:ext cx="4684776" cy="4351338"/>
          </a:xfrm>
        </p:spPr>
        <p:txBody>
          <a:bodyPr>
            <a:normAutofit/>
          </a:bodyPr>
          <a:lstStyle/>
          <a:p>
            <a:r>
              <a:rPr lang="en-US" sz="2000" dirty="0" smtClean="0"/>
              <a:t>Labels are type of string denoting different attack types. It needs to transform to numerical values</a:t>
            </a:r>
            <a:endParaRPr lang="en-US" sz="2000" dirty="0" smtClean="0"/>
          </a:p>
          <a:p>
            <a:r>
              <a:rPr lang="en-US" sz="2000" dirty="0" smtClean="0"/>
              <a:t>There are 3 features that are categorical values including protocol, service and flag</a:t>
            </a:r>
          </a:p>
          <a:p>
            <a:r>
              <a:rPr lang="en-US" sz="2000" dirty="0" smtClean="0"/>
              <a:t>For both label and features, generate an array of the unique values and use the index as the numerical values</a:t>
            </a: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2784" y="1319020"/>
            <a:ext cx="4780788" cy="5364547"/>
          </a:xfrm>
          <a:prstGeom prst="rect">
            <a:avLst/>
          </a:prstGeom>
        </p:spPr>
      </p:pic>
    </p:spTree>
    <p:extLst>
      <p:ext uri="{BB962C8B-B14F-4D97-AF65-F5344CB8AC3E}">
        <p14:creationId xmlns:p14="http://schemas.microsoft.com/office/powerpoint/2010/main" val="127920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a:t>
            </a:r>
            <a:endParaRPr lang="en-US" dirty="0"/>
          </a:p>
        </p:txBody>
      </p:sp>
      <p:sp>
        <p:nvSpPr>
          <p:cNvPr id="3" name="Content Placeholder 2"/>
          <p:cNvSpPr>
            <a:spLocks noGrp="1"/>
          </p:cNvSpPr>
          <p:nvPr>
            <p:ph idx="1"/>
          </p:nvPr>
        </p:nvSpPr>
        <p:spPr>
          <a:xfrm>
            <a:off x="838200" y="1459865"/>
            <a:ext cx="10515600" cy="4351338"/>
          </a:xfrm>
        </p:spPr>
        <p:txBody>
          <a:bodyPr>
            <a:normAutofit fontScale="70000" lnSpcReduction="20000"/>
          </a:bodyPr>
          <a:lstStyle/>
          <a:p>
            <a:r>
              <a:rPr lang="en-US" dirty="0" smtClean="0"/>
              <a:t>Supervised learning</a:t>
            </a:r>
          </a:p>
          <a:p>
            <a:pPr lvl="1"/>
            <a:r>
              <a:rPr lang="en-US" dirty="0" smtClean="0"/>
              <a:t>Logistic regression</a:t>
            </a:r>
          </a:p>
          <a:p>
            <a:pPr lvl="2"/>
            <a:r>
              <a:rPr lang="en-US" dirty="0" smtClean="0"/>
              <a:t>Short training ant test time, efficient and powerful learning algorithm</a:t>
            </a:r>
          </a:p>
          <a:p>
            <a:pPr lvl="1"/>
            <a:r>
              <a:rPr lang="en-US" dirty="0" smtClean="0"/>
              <a:t>Decision tree</a:t>
            </a:r>
          </a:p>
          <a:p>
            <a:pPr lvl="2"/>
            <a:r>
              <a:rPr lang="en-US" dirty="0" smtClean="0"/>
              <a:t>Easy to understand</a:t>
            </a:r>
          </a:p>
          <a:p>
            <a:r>
              <a:rPr lang="en-US" dirty="0" smtClean="0"/>
              <a:t>Unsupervised learning</a:t>
            </a:r>
          </a:p>
          <a:p>
            <a:pPr lvl="1"/>
            <a:r>
              <a:rPr lang="en-US" dirty="0" err="1" smtClean="0"/>
              <a:t>Kmeans</a:t>
            </a:r>
            <a:endParaRPr lang="en-US" dirty="0" smtClean="0"/>
          </a:p>
          <a:p>
            <a:pPr lvl="2"/>
            <a:r>
              <a:rPr lang="en-US" dirty="0" smtClean="0"/>
              <a:t>It helps to detect </a:t>
            </a:r>
            <a:r>
              <a:rPr lang="en-US" dirty="0" err="1" smtClean="0"/>
              <a:t>unknow</a:t>
            </a:r>
            <a:r>
              <a:rPr lang="en-US" dirty="0" smtClean="0"/>
              <a:t> types</a:t>
            </a:r>
          </a:p>
          <a:p>
            <a:r>
              <a:rPr lang="en-US" dirty="0" smtClean="0"/>
              <a:t>Compare different models in terms of accuracy, f1 score and training, predicting runtime</a:t>
            </a:r>
          </a:p>
          <a:p>
            <a:r>
              <a:rPr lang="en-US" dirty="0" smtClean="0"/>
              <a:t>Evaluation metric</a:t>
            </a:r>
          </a:p>
          <a:p>
            <a:pPr lvl="1"/>
            <a:r>
              <a:rPr lang="en-US" dirty="0" smtClean="0"/>
              <a:t>Accuracy</a:t>
            </a:r>
          </a:p>
          <a:p>
            <a:pPr lvl="1"/>
            <a:r>
              <a:rPr lang="en-US" dirty="0" smtClean="0"/>
              <a:t>Precision, recall, f1</a:t>
            </a:r>
          </a:p>
          <a:p>
            <a:pPr lvl="1"/>
            <a:r>
              <a:rPr lang="en-US" dirty="0" smtClean="0"/>
              <a:t>Training time and predicting time</a:t>
            </a:r>
          </a:p>
          <a:p>
            <a:r>
              <a:rPr lang="en-US" dirty="0" smtClean="0"/>
              <a:t>Experimental setup</a:t>
            </a:r>
          </a:p>
          <a:p>
            <a:pPr lvl="1"/>
            <a:r>
              <a:rPr lang="en-US" dirty="0" smtClean="0"/>
              <a:t>Single machine, 16 G memory, </a:t>
            </a:r>
            <a:r>
              <a:rPr lang="en-US" dirty="0"/>
              <a:t>2.7 GHz Intel Core </a:t>
            </a:r>
            <a:r>
              <a:rPr lang="en-US" dirty="0" smtClean="0"/>
              <a:t>i7, </a:t>
            </a:r>
            <a:r>
              <a:rPr lang="en-US" dirty="0" err="1" smtClean="0"/>
              <a:t>macOS</a:t>
            </a:r>
            <a:r>
              <a:rPr lang="en-US" dirty="0" smtClean="0"/>
              <a:t> sierra 10.12.6</a:t>
            </a:r>
          </a:p>
          <a:p>
            <a:pPr lvl="1"/>
            <a:r>
              <a:rPr lang="en-US" dirty="0" smtClean="0"/>
              <a:t>Spark 2.1.1; python3</a:t>
            </a:r>
            <a:endParaRPr lang="en-US" dirty="0"/>
          </a:p>
          <a:p>
            <a:pPr lvl="1"/>
            <a:endParaRPr lang="en-US" dirty="0" smtClean="0"/>
          </a:p>
          <a:p>
            <a:endParaRPr lang="en-US" dirty="0"/>
          </a:p>
        </p:txBody>
      </p:sp>
    </p:spTree>
    <p:extLst>
      <p:ext uri="{BB962C8B-B14F-4D97-AF65-F5344CB8AC3E}">
        <p14:creationId xmlns:p14="http://schemas.microsoft.com/office/powerpoint/2010/main" val="5854816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frac{1}{1 + e^{- \theta^Tx}}&#10;$&#10;&#10;&#10;&#10;\end{document}"/>
  <p:tag name="IGUANATEXSIZE" val="24"/>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mu_k&#10;$&#10;&#10;\end{document}"/>
  <p:tag name="IGUANATEXSIZE" val="24"/>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m&#10;$&#10;&#10;\end{document}"/>
  <p:tag name="IGUANATEXSIZE" val="22"/>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i&#10;$&#10;&#10;\end{document}"/>
  <p:tag name="IGUANATEXSIZE" val="22"/>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x^{(i)}&#10;$&#10;&#10;\end{document}"/>
  <p:tag name="IGUANATEXSIZE" val="24"/>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mu_1, \mu_2, \dots, \mu_K \in \mathbb{R}^n&#10;$&#10;&#10;\end{document}"/>
  <p:tag name="IGUANATEXSIZE" val="24"/>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in_\theta J(\theta)&#10;$&#10;&#10;&#10;&#10;\end{document}"/>
  <p:tag name="IGUANATEXSIZE" val="24"/>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theta_j := \theta_j - \alpha \sum\limits^{m}_{i=1} (h_\theta (x^{(i)}) - y^{(i)}) x_j^{(i)}&#10;$&#10;&#10;\end{document}"/>
  <p:tag name="IGUANATEXSIZE" val="24"/>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 = -\frac{1}{m}[ \sum\limits^{m}_{i=1} y^{(i)} \log {h_\theta(x^{(i)})}+ (1-y^{(i)}) \log {(1 - h_\theta(x^{(i)})})]&#10;$&#10;% \delta_i^{(l)} = \left(\sum_j W_{ji}^{(l)} \delta_j^{(l+1)}\right) f'(z_i^{(l)})&#10;&#10;&#10;&#10;\end{document}"/>
  <p:tag name="IGUANATEXSIZE" val="24"/>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mathrm{Cost}(h_\theta(x^{(i)}),y^{(i)}) &#10;$&#10;% \delta_i^{(l)} = \left(\sum_j W_{ji}^{(l)} \delta_j^{(l+1)}\right) f'(z_i^{(l)})&#10;&#10;&#10;&#10;\end{document}"/>
  <p:tag name="IGUANATEXSIZE" val="24"/>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c^{(i)}&#10;$&#10;&#10;\end{document}"/>
  <p:tag name="IGUANATEXSIZE" val="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2811</TotalTime>
  <Words>1591</Words>
  <Application>Microsoft Macintosh PowerPoint</Application>
  <PresentationFormat>Widescreen</PresentationFormat>
  <Paragraphs>296</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Calibri</vt:lpstr>
      <vt:lpstr>Calibri Light</vt:lpstr>
      <vt:lpstr>Courier New</vt:lpstr>
      <vt:lpstr>Mangal</vt:lpstr>
      <vt:lpstr>Arial</vt:lpstr>
      <vt:lpstr>Office Theme</vt:lpstr>
      <vt:lpstr>Intrusion detection in computer network</vt:lpstr>
      <vt:lpstr>KDDCup 99 challenge</vt:lpstr>
      <vt:lpstr>Agenda</vt:lpstr>
      <vt:lpstr>Four different types of attack</vt:lpstr>
      <vt:lpstr>Features</vt:lpstr>
      <vt:lpstr>Dataset Statistics</vt:lpstr>
      <vt:lpstr>Data preprocessing</vt:lpstr>
      <vt:lpstr>Handling categorical values</vt:lpstr>
      <vt:lpstr>Models</vt:lpstr>
      <vt:lpstr>Logistic Regression</vt:lpstr>
      <vt:lpstr>Implementation of binary logistic regression classifier</vt:lpstr>
      <vt:lpstr>Implementation of multiclass logistic regression classifier</vt:lpstr>
      <vt:lpstr>Impact of regularization parameter</vt:lpstr>
      <vt:lpstr>Decision Tree</vt:lpstr>
      <vt:lpstr>Implementation of Decision tree</vt:lpstr>
      <vt:lpstr>Learned tree</vt:lpstr>
      <vt:lpstr> Analysis of learned tree</vt:lpstr>
      <vt:lpstr>Impact of depth of tree</vt:lpstr>
      <vt:lpstr>Kmeans</vt:lpstr>
      <vt:lpstr>Implementation of Kmeans</vt:lpstr>
      <vt:lpstr>Impact of number of clusters </vt:lpstr>
      <vt:lpstr>Other implementation details</vt:lpstr>
      <vt:lpstr>Comparison across three models: F1 and execution time</vt:lpstr>
      <vt:lpstr>Summary</vt:lpstr>
      <vt:lpstr>References</vt:lpstr>
      <vt:lpstr>Backup</vt:lpstr>
      <vt:lpstr>Basic features: attributes of individual TCP connections  </vt:lpstr>
      <vt:lpstr>Content features</vt:lpstr>
      <vt:lpstr>Traffic Features</vt:lpstr>
      <vt:lpstr>Four different types of attack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 Li</dc:creator>
  <cp:lastModifiedBy>Min Li</cp:lastModifiedBy>
  <cp:revision>268</cp:revision>
  <dcterms:created xsi:type="dcterms:W3CDTF">2018-03-04T05:43:42Z</dcterms:created>
  <dcterms:modified xsi:type="dcterms:W3CDTF">2018-03-06T04:34:45Z</dcterms:modified>
</cp:coreProperties>
</file>